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80" r:id="rId3"/>
    <p:sldId id="267" r:id="rId4"/>
    <p:sldId id="268" r:id="rId5"/>
    <p:sldId id="291" r:id="rId6"/>
    <p:sldId id="283" r:id="rId7"/>
    <p:sldId id="284" r:id="rId8"/>
    <p:sldId id="293" r:id="rId9"/>
    <p:sldId id="290" r:id="rId10"/>
    <p:sldId id="285" r:id="rId11"/>
    <p:sldId id="288" r:id="rId12"/>
    <p:sldId id="286" r:id="rId13"/>
  </p:sldIdLst>
  <p:sldSz cx="6858000" cy="9144000" type="letter"/>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wen Gulick" initials="GG" lastIdx="2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A2D8"/>
    <a:srgbClr val="9CB4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75" d="100"/>
          <a:sy n="75" d="100"/>
        </p:scale>
        <p:origin x="-2160" y="-80"/>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printerSettings" Target="printerSettings/printerSettings1.bin"/><Relationship Id="rId15" Type="http://schemas.openxmlformats.org/officeDocument/2006/relationships/commentAuthors" Target="commentAuthors.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24T17:24:25.818" idx="9">
    <p:pos x="354" y="226"/>
    <p:text>These panels can be put in any order -- they usually map in order of the navigation at the top.</p:text>
    <p:extLst>
      <p:ext uri="{C676402C-5697-4E1C-873F-D02D1690AC5C}">
        <p15:threadingInfo xmlns:p15="http://schemas.microsoft.com/office/powerpoint/2012/main" timeZoneBias="240"/>
      </p:ext>
    </p:extLst>
  </p:cm>
  <p:cm authorId="1" dt="2018-07-24T17:45:41.926" idx="11">
    <p:pos x="3609" y="2637"/>
    <p:text>Link through to Consulting Page</p:text>
    <p:extLst>
      <p:ext uri="{C676402C-5697-4E1C-873F-D02D1690AC5C}">
        <p15:threadingInfo xmlns:p15="http://schemas.microsoft.com/office/powerpoint/2012/main" timeZoneBias="240"/>
      </p:ext>
    </p:extLst>
  </p:cm>
  <p:cm authorId="1" dt="2018-07-25T07:07:57.734" idx="12">
    <p:pos x="29" y="3764"/>
    <p:text>I think this should be your primary photo, the other one the secondary. It would also be great to include a photo of you "in action" somewhere -- facilitating, speaking, outdoors....</p:text>
    <p:extLst>
      <p:ext uri="{C676402C-5697-4E1C-873F-D02D1690AC5C}">
        <p15:threadingInfo xmlns:p15="http://schemas.microsoft.com/office/powerpoint/2012/main" timeZoneBias="240"/>
      </p:ext>
    </p:extLst>
  </p:cm>
  <p:cm authorId="1" dt="2018-07-25T08:17:43.510" idx="15">
    <p:pos x="3996" y="969"/>
    <p:text>I reached out to a designer I like to get a rough estimate of what it would cost to re-draw a few graphics and improve your logo. It may not be something you do today, but wanted you to have an idea of fees for that.</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7-25T09:30:05.847" idx="18">
    <p:pos x="3853" y="1734"/>
    <p:text>Link through to Contact page</p:text>
    <p:extLst>
      <p:ext uri="{C676402C-5697-4E1C-873F-D02D1690AC5C}">
        <p15:threadingInfo xmlns:p15="http://schemas.microsoft.com/office/powerpoint/2012/main" timeZoneBias="240"/>
      </p:ext>
    </p:extLst>
  </p:cm>
  <p:cm authorId="1" dt="2018-07-25T09:32:20.549" idx="19">
    <p:pos x="4038" y="3130"/>
    <p:text>Replace with Schein article when we have it.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7-24T12:10:14.159" idx="2">
    <p:pos x="3901" y="3738"/>
    <p:text>There is more than one -- please confirm the correct one, this should be hyperlinked.</p:text>
    <p:extLst>
      <p:ext uri="{C676402C-5697-4E1C-873F-D02D1690AC5C}">
        <p15:threadingInfo xmlns:p15="http://schemas.microsoft.com/office/powerpoint/2012/main" timeZoneBias="240"/>
      </p:ext>
    </p:extLst>
  </p:cm>
  <p:cm authorId="1" dt="2018-07-24T12:11:33.517" idx="3">
    <p:pos x="3798" y="3986"/>
    <p:text>Most people won't have heard of Shadow facilitation, so good to include a link so people can learn more if they have questions.</p:text>
    <p:extLst>
      <p:ext uri="{C676402C-5697-4E1C-873F-D02D1690AC5C}">
        <p15:threadingInfo xmlns:p15="http://schemas.microsoft.com/office/powerpoint/2012/main" timeZoneBias="240"/>
      </p:ext>
    </p:extLst>
  </p:cm>
  <p:cm authorId="1" dt="2018-07-24T13:12:01.207" idx="7">
    <p:pos x="3988" y="1786"/>
    <p:text>Link to "Consulting" page, stakeholder ecosystem graphic.</p:text>
    <p:extLst>
      <p:ext uri="{C676402C-5697-4E1C-873F-D02D1690AC5C}">
        <p15:threadingInfo xmlns:p15="http://schemas.microsoft.com/office/powerpoint/2012/main" timeZoneBias="240"/>
      </p:ext>
    </p:extLst>
  </p:cm>
  <p:cm authorId="1" dt="2018-07-25T10:22:08.853" idx="21">
    <p:pos x="3953" y="4579"/>
    <p:text>Strike the photogrpahy bit if you don't use your photos.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7-25T08:13:46.038" idx="13">
    <p:pos x="3663" y="4691"/>
    <p:text>Hyperlink to Meet Kate</p:text>
    <p:extLst>
      <p:ext uri="{C676402C-5697-4E1C-873F-D02D1690AC5C}">
        <p15:threadingInfo xmlns:p15="http://schemas.microsoft.com/office/powerpoint/2012/main" timeZoneBias="240"/>
      </p:ext>
    </p:extLst>
  </p:cm>
  <p:cm authorId="1" dt="2018-07-25T08:14:06.277" idx="14">
    <p:pos x="3760" y="5329"/>
    <p:text>Hyperlink to Writing</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7-24T13:02:57.596" idx="4">
    <p:pos x="398" y="3974"/>
    <p:text>Since you haven't started blogging yet, we could tag posted content with a category (article, blog, paper, case study) so this would be one running list (instead of breaking out the writing and blog categories into separate sections  I have here.)  We could break it out later when you have more material.</p:text>
    <p:extLst>
      <p:ext uri="{C676402C-5697-4E1C-873F-D02D1690AC5C}">
        <p15:threadingInfo xmlns:p15="http://schemas.microsoft.com/office/powerpoint/2012/main" timeZoneBias="240"/>
      </p:ext>
    </p:extLst>
  </p:cm>
  <p:cm authorId="1" dt="2018-07-24T13:04:46.774" idx="5">
    <p:pos x="1452" y="2286"/>
    <p:text>In order by date, most recent displays first</p:text>
    <p:extLst>
      <p:ext uri="{C676402C-5697-4E1C-873F-D02D1690AC5C}">
        <p15:threadingInfo xmlns:p15="http://schemas.microsoft.com/office/powerpoint/2012/main" timeZoneBias="240"/>
      </p:ext>
    </p:extLst>
  </p:cm>
  <p:cm authorId="1" dt="2018-07-24T13:05:11.497" idx="6">
    <p:pos x="3102" y="894"/>
    <p:text>We can set this to be the most recent item posted or to be manual selected so you can feature whatever you think is the strongest.</p:text>
    <p:extLst>
      <p:ext uri="{C676402C-5697-4E1C-873F-D02D1690AC5C}">
        <p15:threadingInfo xmlns:p15="http://schemas.microsoft.com/office/powerpoint/2012/main" timeZoneBias="240"/>
      </p:ext>
    </p:extLst>
  </p:cm>
  <p:cm authorId="1" dt="2018-07-25T09:17:00.425" idx="17">
    <p:pos x="3787" y="915"/>
    <p:text>We will feature/link to the Schein article here as soon as it's posted.  You should plan to write a brief intro and then we can link to the HBR site.</p:text>
    <p:extLst>
      <p:ext uri="{C676402C-5697-4E1C-873F-D02D1690AC5C}">
        <p15:threadingInfo xmlns:p15="http://schemas.microsoft.com/office/powerpoint/2012/main" timeZoneBias="240"/>
      </p:ext>
    </p:extLst>
  </p:cm>
  <p:cm authorId="1" dt="2018-07-25T10:10:26.495" idx="20">
    <p:pos x="10" y="10"/>
    <p:text>It would not take long to create a few blogs. For example, the mapping criteria on your current services page would be a good content for a blog.</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07-24T13:29:36.121" idx="8">
    <p:pos x="2420" y="1249"/>
    <p:text>I like the way this blog post page is laid out with the title and image on the top, social media sharing buttons along the side. We should try for something similar. Do you have any content at the ready that can be broken into a few blogs? It would good to have two or three to start.</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626A68-0335-4619-A5CF-E8477B0732BE}" type="datetimeFigureOut">
              <a:rPr lang="en-US" smtClean="0"/>
              <a:t>7/25/18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0E3259-0D8C-46CF-8C57-EBE0BBDA8B1D}" type="slidenum">
              <a:rPr lang="en-US" smtClean="0"/>
              <a:t>‹#›</a:t>
            </a:fld>
            <a:endParaRPr lang="en-US" dirty="0"/>
          </a:p>
        </p:txBody>
      </p:sp>
    </p:spTree>
    <p:extLst>
      <p:ext uri="{BB962C8B-B14F-4D97-AF65-F5344CB8AC3E}">
        <p14:creationId xmlns:p14="http://schemas.microsoft.com/office/powerpoint/2010/main" val="3804315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626A68-0335-4619-A5CF-E8477B0732BE}" type="datetimeFigureOut">
              <a:rPr lang="en-US" smtClean="0"/>
              <a:t>7/25/18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0E3259-0D8C-46CF-8C57-EBE0BBDA8B1D}" type="slidenum">
              <a:rPr lang="en-US" smtClean="0"/>
              <a:t>‹#›</a:t>
            </a:fld>
            <a:endParaRPr lang="en-US" dirty="0"/>
          </a:p>
        </p:txBody>
      </p:sp>
    </p:spTree>
    <p:extLst>
      <p:ext uri="{BB962C8B-B14F-4D97-AF65-F5344CB8AC3E}">
        <p14:creationId xmlns:p14="http://schemas.microsoft.com/office/powerpoint/2010/main" val="1142006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626A68-0335-4619-A5CF-E8477B0732BE}" type="datetimeFigureOut">
              <a:rPr lang="en-US" smtClean="0"/>
              <a:t>7/25/18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0E3259-0D8C-46CF-8C57-EBE0BBDA8B1D}" type="slidenum">
              <a:rPr lang="en-US" smtClean="0"/>
              <a:t>‹#›</a:t>
            </a:fld>
            <a:endParaRPr lang="en-US" dirty="0"/>
          </a:p>
        </p:txBody>
      </p:sp>
    </p:spTree>
    <p:extLst>
      <p:ext uri="{BB962C8B-B14F-4D97-AF65-F5344CB8AC3E}">
        <p14:creationId xmlns:p14="http://schemas.microsoft.com/office/powerpoint/2010/main" val="3106394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626A68-0335-4619-A5CF-E8477B0732BE}" type="datetimeFigureOut">
              <a:rPr lang="en-US" smtClean="0"/>
              <a:t>7/25/18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0E3259-0D8C-46CF-8C57-EBE0BBDA8B1D}" type="slidenum">
              <a:rPr lang="en-US" smtClean="0"/>
              <a:t>‹#›</a:t>
            </a:fld>
            <a:endParaRPr lang="en-US" dirty="0"/>
          </a:p>
        </p:txBody>
      </p:sp>
    </p:spTree>
    <p:extLst>
      <p:ext uri="{BB962C8B-B14F-4D97-AF65-F5344CB8AC3E}">
        <p14:creationId xmlns:p14="http://schemas.microsoft.com/office/powerpoint/2010/main" val="354571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F626A68-0335-4619-A5CF-E8477B0732BE}" type="datetimeFigureOut">
              <a:rPr lang="en-US" smtClean="0"/>
              <a:t>7/25/18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0E3259-0D8C-46CF-8C57-EBE0BBDA8B1D}" type="slidenum">
              <a:rPr lang="en-US" smtClean="0"/>
              <a:t>‹#›</a:t>
            </a:fld>
            <a:endParaRPr lang="en-US" dirty="0"/>
          </a:p>
        </p:txBody>
      </p:sp>
    </p:spTree>
    <p:extLst>
      <p:ext uri="{BB962C8B-B14F-4D97-AF65-F5344CB8AC3E}">
        <p14:creationId xmlns:p14="http://schemas.microsoft.com/office/powerpoint/2010/main" val="1025905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626A68-0335-4619-A5CF-E8477B0732BE}" type="datetimeFigureOut">
              <a:rPr lang="en-US" smtClean="0"/>
              <a:t>7/25/18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20E3259-0D8C-46CF-8C57-EBE0BBDA8B1D}" type="slidenum">
              <a:rPr lang="en-US" smtClean="0"/>
              <a:t>‹#›</a:t>
            </a:fld>
            <a:endParaRPr lang="en-US" dirty="0"/>
          </a:p>
        </p:txBody>
      </p:sp>
    </p:spTree>
    <p:extLst>
      <p:ext uri="{BB962C8B-B14F-4D97-AF65-F5344CB8AC3E}">
        <p14:creationId xmlns:p14="http://schemas.microsoft.com/office/powerpoint/2010/main" val="1456408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626A68-0335-4619-A5CF-E8477B0732BE}" type="datetimeFigureOut">
              <a:rPr lang="en-US" smtClean="0"/>
              <a:t>7/25/18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20E3259-0D8C-46CF-8C57-EBE0BBDA8B1D}" type="slidenum">
              <a:rPr lang="en-US" smtClean="0"/>
              <a:t>‹#›</a:t>
            </a:fld>
            <a:endParaRPr lang="en-US" dirty="0"/>
          </a:p>
        </p:txBody>
      </p:sp>
    </p:spTree>
    <p:extLst>
      <p:ext uri="{BB962C8B-B14F-4D97-AF65-F5344CB8AC3E}">
        <p14:creationId xmlns:p14="http://schemas.microsoft.com/office/powerpoint/2010/main" val="211661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626A68-0335-4619-A5CF-E8477B0732BE}" type="datetimeFigureOut">
              <a:rPr lang="en-US" smtClean="0"/>
              <a:t>7/25/18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20E3259-0D8C-46CF-8C57-EBE0BBDA8B1D}" type="slidenum">
              <a:rPr lang="en-US" smtClean="0"/>
              <a:t>‹#›</a:t>
            </a:fld>
            <a:endParaRPr lang="en-US" dirty="0"/>
          </a:p>
        </p:txBody>
      </p:sp>
    </p:spTree>
    <p:extLst>
      <p:ext uri="{BB962C8B-B14F-4D97-AF65-F5344CB8AC3E}">
        <p14:creationId xmlns:p14="http://schemas.microsoft.com/office/powerpoint/2010/main" val="1024778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626A68-0335-4619-A5CF-E8477B0732BE}" type="datetimeFigureOut">
              <a:rPr lang="en-US" smtClean="0"/>
              <a:t>7/25/18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20E3259-0D8C-46CF-8C57-EBE0BBDA8B1D}" type="slidenum">
              <a:rPr lang="en-US" smtClean="0"/>
              <a:t>‹#›</a:t>
            </a:fld>
            <a:endParaRPr lang="en-US" dirty="0"/>
          </a:p>
        </p:txBody>
      </p:sp>
    </p:spTree>
    <p:extLst>
      <p:ext uri="{BB962C8B-B14F-4D97-AF65-F5344CB8AC3E}">
        <p14:creationId xmlns:p14="http://schemas.microsoft.com/office/powerpoint/2010/main" val="285062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F626A68-0335-4619-A5CF-E8477B0732BE}" type="datetimeFigureOut">
              <a:rPr lang="en-US" smtClean="0"/>
              <a:t>7/25/18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20E3259-0D8C-46CF-8C57-EBE0BBDA8B1D}" type="slidenum">
              <a:rPr lang="en-US" smtClean="0"/>
              <a:t>‹#›</a:t>
            </a:fld>
            <a:endParaRPr lang="en-US" dirty="0"/>
          </a:p>
        </p:txBody>
      </p:sp>
    </p:spTree>
    <p:extLst>
      <p:ext uri="{BB962C8B-B14F-4D97-AF65-F5344CB8AC3E}">
        <p14:creationId xmlns:p14="http://schemas.microsoft.com/office/powerpoint/2010/main" val="261315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F626A68-0335-4619-A5CF-E8477B0732BE}" type="datetimeFigureOut">
              <a:rPr lang="en-US" smtClean="0"/>
              <a:t>7/25/18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20E3259-0D8C-46CF-8C57-EBE0BBDA8B1D}" type="slidenum">
              <a:rPr lang="en-US" smtClean="0"/>
              <a:t>‹#›</a:t>
            </a:fld>
            <a:endParaRPr lang="en-US" dirty="0"/>
          </a:p>
        </p:txBody>
      </p:sp>
    </p:spTree>
    <p:extLst>
      <p:ext uri="{BB962C8B-B14F-4D97-AF65-F5344CB8AC3E}">
        <p14:creationId xmlns:p14="http://schemas.microsoft.com/office/powerpoint/2010/main" val="27883761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AF626A68-0335-4619-A5CF-E8477B0732BE}" type="datetimeFigureOut">
              <a:rPr lang="en-US" smtClean="0"/>
              <a:t>7/25/18</a:t>
            </a:fld>
            <a:endParaRPr lang="en-US" dirty="0"/>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B20E3259-0D8C-46CF-8C57-EBE0BBDA8B1D}" type="slidenum">
              <a:rPr lang="en-US" smtClean="0"/>
              <a:t>‹#›</a:t>
            </a:fld>
            <a:endParaRPr lang="en-US" dirty="0"/>
          </a:p>
        </p:txBody>
      </p:sp>
    </p:spTree>
    <p:extLst>
      <p:ext uri="{BB962C8B-B14F-4D97-AF65-F5344CB8AC3E}">
        <p14:creationId xmlns:p14="http://schemas.microsoft.com/office/powerpoint/2010/main" val="22717814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hiefexecutive.net/ceos-pushing-community-prosperity/" TargetMode="External"/><Relationship Id="rId4" Type="http://schemas.openxmlformats.org/officeDocument/2006/relationships/hyperlink" Target="https://www.triplepundit.com/2018/04/ceos-transcend-politics-transform-social-problems-michigans-talent-2025/" TargetMode="External"/><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comments" Target="../comments/comment5.xml"/><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comments" Target="../comments/comment6.xml"/><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hyperlink" Target="mailto:kisaacs@mit.edu" TargetMode="External"/><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s://chiefexecutive.net/ceos-pushing-community-prosperity/" TargetMode="External"/><Relationship Id="rId4" Type="http://schemas.openxmlformats.org/officeDocument/2006/relationships/image" Target="../media/image4.jpeg"/><Relationship Id="rId5"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hyperlink" Target="http://leadership.mit.edu/" TargetMode="External"/><Relationship Id="rId4" Type="http://schemas.openxmlformats.org/officeDocument/2006/relationships/hyperlink" Target="http://www.higherambition.org/" TargetMode="External"/><Relationship Id="rId5" Type="http://schemas.openxmlformats.org/officeDocument/2006/relationships/hyperlink" Target="http://dialogos.com/" TargetMode="External"/><Relationship Id="rId6" Type="http://schemas.openxmlformats.org/officeDocument/2006/relationships/hyperlink" Target="http://mitsloan.mit.edu/" TargetMode="External"/><Relationship Id="rId7" Type="http://schemas.openxmlformats.org/officeDocument/2006/relationships/image" Target="../media/image3.png"/><Relationship Id="rId8" Type="http://schemas.openxmlformats.org/officeDocument/2006/relationships/image" Target="../media/image5.png"/><Relationship Id="rId9"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comments" Target="../comments/comment4.xml"/><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57A74E-31D4-4FA0-8843-8DF702EEDBF0}"/>
              </a:ext>
            </a:extLst>
          </p:cNvPr>
          <p:cNvSpPr>
            <a:spLocks noGrp="1"/>
          </p:cNvSpPr>
          <p:nvPr>
            <p:ph type="ctrTitle"/>
          </p:nvPr>
        </p:nvSpPr>
        <p:spPr/>
        <p:txBody>
          <a:bodyPr/>
          <a:lstStyle/>
          <a:p>
            <a:r>
              <a:rPr lang="en-US" b="1" dirty="0"/>
              <a:t>Kate Isaacs</a:t>
            </a:r>
          </a:p>
        </p:txBody>
      </p:sp>
      <p:sp>
        <p:nvSpPr>
          <p:cNvPr id="3" name="Subtitle 2">
            <a:extLst>
              <a:ext uri="{FF2B5EF4-FFF2-40B4-BE49-F238E27FC236}">
                <a16:creationId xmlns:a16="http://schemas.microsoft.com/office/drawing/2014/main" xmlns="" id="{0422B333-A3C7-43C1-A7A3-131588DD45CF}"/>
              </a:ext>
            </a:extLst>
          </p:cNvPr>
          <p:cNvSpPr>
            <a:spLocks noGrp="1"/>
          </p:cNvSpPr>
          <p:nvPr>
            <p:ph type="subTitle" idx="1"/>
          </p:nvPr>
        </p:nvSpPr>
        <p:spPr>
          <a:xfrm>
            <a:off x="857250" y="4802717"/>
            <a:ext cx="5143500" cy="990529"/>
          </a:xfrm>
        </p:spPr>
        <p:txBody>
          <a:bodyPr/>
          <a:lstStyle/>
          <a:p>
            <a:r>
              <a:rPr lang="en-US" b="1" dirty="0"/>
              <a:t>Website Content Mapping/Wireframes</a:t>
            </a:r>
          </a:p>
          <a:p>
            <a:r>
              <a:rPr lang="en-US" b="1" dirty="0"/>
              <a:t>July 2017</a:t>
            </a:r>
          </a:p>
        </p:txBody>
      </p:sp>
    </p:spTree>
    <p:extLst>
      <p:ext uri="{BB962C8B-B14F-4D97-AF65-F5344CB8AC3E}">
        <p14:creationId xmlns:p14="http://schemas.microsoft.com/office/powerpoint/2010/main" val="3349575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xmlns="" id="{CFAA3BD3-B6C9-4036-B844-B5E927313EE9}"/>
              </a:ext>
            </a:extLst>
          </p:cNvPr>
          <p:cNvSpPr>
            <a:spLocks noGrp="1"/>
          </p:cNvSpPr>
          <p:nvPr>
            <p:ph type="title"/>
          </p:nvPr>
        </p:nvSpPr>
        <p:spPr>
          <a:xfrm>
            <a:off x="1210015" y="548523"/>
            <a:ext cx="4436269" cy="251209"/>
          </a:xfrm>
        </p:spPr>
        <p:txBody>
          <a:bodyPr>
            <a:normAutofit fontScale="90000"/>
          </a:bodyPr>
          <a:lstStyle/>
          <a:p>
            <a:r>
              <a:rPr lang="en-US" b="1" dirty="0"/>
              <a:t>WRITING</a:t>
            </a:r>
          </a:p>
        </p:txBody>
      </p:sp>
      <p:sp>
        <p:nvSpPr>
          <p:cNvPr id="39" name="Rectangle 38">
            <a:extLst>
              <a:ext uri="{FF2B5EF4-FFF2-40B4-BE49-F238E27FC236}">
                <a16:creationId xmlns:a16="http://schemas.microsoft.com/office/drawing/2014/main" xmlns="" id="{1014F80B-BAD1-4C0A-9100-FE21E9FEC8B6}"/>
              </a:ext>
            </a:extLst>
          </p:cNvPr>
          <p:cNvSpPr/>
          <p:nvPr/>
        </p:nvSpPr>
        <p:spPr>
          <a:xfrm>
            <a:off x="245476" y="938095"/>
            <a:ext cx="6235104" cy="637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xmlns="" id="{D2EDECA5-6B76-48FF-A0E7-59B10048FC20}"/>
              </a:ext>
            </a:extLst>
          </p:cNvPr>
          <p:cNvSpPr txBox="1"/>
          <p:nvPr/>
        </p:nvSpPr>
        <p:spPr>
          <a:xfrm>
            <a:off x="335790" y="1360504"/>
            <a:ext cx="5960679" cy="523220"/>
          </a:xfrm>
          <a:prstGeom prst="rect">
            <a:avLst/>
          </a:prstGeom>
          <a:noFill/>
        </p:spPr>
        <p:txBody>
          <a:bodyPr wrap="square" rtlCol="0">
            <a:spAutoFit/>
          </a:bodyPr>
          <a:lstStyle/>
          <a:p>
            <a:endParaRPr lang="en-US" dirty="0">
              <a:solidFill>
                <a:srgbClr val="0070C0"/>
              </a:solidFill>
            </a:endParaRPr>
          </a:p>
          <a:p>
            <a:endParaRPr lang="en-US" sz="1000" dirty="0"/>
          </a:p>
        </p:txBody>
      </p:sp>
      <p:pic>
        <p:nvPicPr>
          <p:cNvPr id="4" name="Picture 3">
            <a:extLst>
              <a:ext uri="{FF2B5EF4-FFF2-40B4-BE49-F238E27FC236}">
                <a16:creationId xmlns:a16="http://schemas.microsoft.com/office/drawing/2014/main" xmlns="" id="{D48BC162-7520-42F3-863D-EF32BBD1B145}"/>
              </a:ext>
            </a:extLst>
          </p:cNvPr>
          <p:cNvPicPr>
            <a:picLocks noChangeAspect="1"/>
          </p:cNvPicPr>
          <p:nvPr/>
        </p:nvPicPr>
        <p:blipFill>
          <a:blip r:embed="rId2"/>
          <a:stretch>
            <a:fillRect/>
          </a:stretch>
        </p:blipFill>
        <p:spPr>
          <a:xfrm>
            <a:off x="2506740" y="1115368"/>
            <a:ext cx="3573857" cy="200897"/>
          </a:xfrm>
          <a:prstGeom prst="rect">
            <a:avLst/>
          </a:prstGeom>
        </p:spPr>
      </p:pic>
      <p:cxnSp>
        <p:nvCxnSpPr>
          <p:cNvPr id="14" name="Straight Connector 13">
            <a:extLst>
              <a:ext uri="{FF2B5EF4-FFF2-40B4-BE49-F238E27FC236}">
                <a16:creationId xmlns:a16="http://schemas.microsoft.com/office/drawing/2014/main" xmlns="" id="{CB77D8E2-CC2B-4AF5-9673-FE4C937FCEFF}"/>
              </a:ext>
            </a:extLst>
          </p:cNvPr>
          <p:cNvCxnSpPr/>
          <p:nvPr/>
        </p:nvCxnSpPr>
        <p:spPr>
          <a:xfrm>
            <a:off x="353810" y="6407843"/>
            <a:ext cx="59471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C4105615-8405-4F7A-9DC1-8FB74DBDED92}"/>
              </a:ext>
            </a:extLst>
          </p:cNvPr>
          <p:cNvCxnSpPr/>
          <p:nvPr/>
        </p:nvCxnSpPr>
        <p:spPr>
          <a:xfrm>
            <a:off x="410960" y="3625850"/>
            <a:ext cx="594718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xmlns="" id="{28FC5E70-2973-4744-97BE-715D52548304}"/>
              </a:ext>
            </a:extLst>
          </p:cNvPr>
          <p:cNvSpPr/>
          <p:nvPr/>
        </p:nvSpPr>
        <p:spPr>
          <a:xfrm>
            <a:off x="455410" y="1600596"/>
            <a:ext cx="3018040" cy="1920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a:t>
            </a:r>
          </a:p>
        </p:txBody>
      </p:sp>
      <p:sp>
        <p:nvSpPr>
          <p:cNvPr id="8" name="Rectangle 7">
            <a:extLst>
              <a:ext uri="{FF2B5EF4-FFF2-40B4-BE49-F238E27FC236}">
                <a16:creationId xmlns:a16="http://schemas.microsoft.com/office/drawing/2014/main" xmlns="" id="{956B9E71-5B81-458E-8544-2B70B6C41254}"/>
              </a:ext>
            </a:extLst>
          </p:cNvPr>
          <p:cNvSpPr/>
          <p:nvPr/>
        </p:nvSpPr>
        <p:spPr>
          <a:xfrm>
            <a:off x="3524250" y="1600596"/>
            <a:ext cx="2891839" cy="19203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a:p>
            <a:endParaRPr lang="en-US" sz="1200" dirty="0"/>
          </a:p>
          <a:p>
            <a:r>
              <a:rPr lang="en-US" sz="1200" dirty="0"/>
              <a:t>FEATURED ARTICLE</a:t>
            </a:r>
          </a:p>
          <a:p>
            <a:r>
              <a:rPr lang="en-US" sz="1200" i="1" dirty="0"/>
              <a:t>Chief Executive</a:t>
            </a:r>
          </a:p>
          <a:p>
            <a:r>
              <a:rPr lang="en-US" sz="1200" b="1" dirty="0"/>
              <a:t>Why CEOs Are Pushing for Community Prosperity</a:t>
            </a:r>
          </a:p>
          <a:p>
            <a:r>
              <a:rPr lang="en-US" sz="1200" dirty="0"/>
              <a:t>[First few lines of the piece, then link]</a:t>
            </a:r>
          </a:p>
          <a:p>
            <a:r>
              <a:rPr lang="en-US" sz="1200" u="sng" dirty="0">
                <a:hlinkClick r:id="rId3"/>
              </a:rPr>
              <a:t>https://chiefexecutive.net/ceos-pushing-community-prosperity/</a:t>
            </a:r>
            <a:endParaRPr lang="en-US" sz="1200" dirty="0"/>
          </a:p>
          <a:p>
            <a:pPr algn="ctr"/>
            <a:endParaRPr lang="en-US" sz="1200" dirty="0"/>
          </a:p>
          <a:p>
            <a:pPr algn="ctr"/>
            <a:endParaRPr lang="en-US" dirty="0"/>
          </a:p>
          <a:p>
            <a:pPr algn="ctr"/>
            <a:endParaRPr lang="en-US" dirty="0"/>
          </a:p>
        </p:txBody>
      </p:sp>
      <p:sp>
        <p:nvSpPr>
          <p:cNvPr id="21" name="Rectangle 20">
            <a:extLst>
              <a:ext uri="{FF2B5EF4-FFF2-40B4-BE49-F238E27FC236}">
                <a16:creationId xmlns:a16="http://schemas.microsoft.com/office/drawing/2014/main" xmlns="" id="{02EFCB37-F45A-42F3-A977-1852A314A7D4}"/>
              </a:ext>
            </a:extLst>
          </p:cNvPr>
          <p:cNvSpPr/>
          <p:nvPr/>
        </p:nvSpPr>
        <p:spPr>
          <a:xfrm>
            <a:off x="353810" y="3983664"/>
            <a:ext cx="1816100" cy="1305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9" name="TextBox 8">
            <a:extLst>
              <a:ext uri="{FF2B5EF4-FFF2-40B4-BE49-F238E27FC236}">
                <a16:creationId xmlns:a16="http://schemas.microsoft.com/office/drawing/2014/main" xmlns="" id="{0F12A963-3B29-45F2-ADF9-DCDC01EF1B80}"/>
              </a:ext>
            </a:extLst>
          </p:cNvPr>
          <p:cNvSpPr txBox="1"/>
          <p:nvPr/>
        </p:nvSpPr>
        <p:spPr>
          <a:xfrm>
            <a:off x="353810" y="5263117"/>
            <a:ext cx="1994604" cy="830997"/>
          </a:xfrm>
          <a:prstGeom prst="rect">
            <a:avLst/>
          </a:prstGeom>
          <a:noFill/>
        </p:spPr>
        <p:txBody>
          <a:bodyPr wrap="square" rtlCol="0">
            <a:spAutoFit/>
          </a:bodyPr>
          <a:lstStyle/>
          <a:p>
            <a:r>
              <a:rPr lang="en-US" sz="1200" b="1" dirty="0">
                <a:hlinkClick r:id="rId4"/>
              </a:rPr>
              <a:t>CEOs Transcend Politics and Transform Social Problems: Michigan’s Talent 2025</a:t>
            </a:r>
          </a:p>
          <a:p>
            <a:r>
              <a:rPr lang="en-US" sz="1200" b="1" i="1" dirty="0">
                <a:hlinkClick r:id="rId4"/>
              </a:rPr>
              <a:t>Triple Pundit</a:t>
            </a:r>
            <a:endParaRPr lang="en-US" sz="1200" b="1" i="1" dirty="0"/>
          </a:p>
        </p:txBody>
      </p:sp>
      <p:sp>
        <p:nvSpPr>
          <p:cNvPr id="25" name="Rectangle 24">
            <a:extLst>
              <a:ext uri="{FF2B5EF4-FFF2-40B4-BE49-F238E27FC236}">
                <a16:creationId xmlns:a16="http://schemas.microsoft.com/office/drawing/2014/main" xmlns="" id="{41F51BC8-917F-4B9A-8789-6AB7A7837569}"/>
              </a:ext>
            </a:extLst>
          </p:cNvPr>
          <p:cNvSpPr/>
          <p:nvPr/>
        </p:nvSpPr>
        <p:spPr>
          <a:xfrm>
            <a:off x="2559050" y="3983664"/>
            <a:ext cx="1816100" cy="1305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26" name="Rectangle 25">
            <a:extLst>
              <a:ext uri="{FF2B5EF4-FFF2-40B4-BE49-F238E27FC236}">
                <a16:creationId xmlns:a16="http://schemas.microsoft.com/office/drawing/2014/main" xmlns="" id="{5A4F031B-99B4-4EFB-B9EC-365C40F3C85F}"/>
              </a:ext>
            </a:extLst>
          </p:cNvPr>
          <p:cNvSpPr/>
          <p:nvPr/>
        </p:nvSpPr>
        <p:spPr>
          <a:xfrm>
            <a:off x="4623677" y="3956182"/>
            <a:ext cx="1816100" cy="1305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27" name="TextBox 26">
            <a:extLst>
              <a:ext uri="{FF2B5EF4-FFF2-40B4-BE49-F238E27FC236}">
                <a16:creationId xmlns:a16="http://schemas.microsoft.com/office/drawing/2014/main" xmlns="" id="{A3D32726-0745-4DDF-AD5A-89EC60C9D73B}"/>
              </a:ext>
            </a:extLst>
          </p:cNvPr>
          <p:cNvSpPr txBox="1"/>
          <p:nvPr/>
        </p:nvSpPr>
        <p:spPr>
          <a:xfrm>
            <a:off x="2842969" y="5263117"/>
            <a:ext cx="1751570" cy="369332"/>
          </a:xfrm>
          <a:prstGeom prst="rect">
            <a:avLst/>
          </a:prstGeom>
          <a:noFill/>
        </p:spPr>
        <p:txBody>
          <a:bodyPr wrap="none" rtlCol="0">
            <a:spAutoFit/>
          </a:bodyPr>
          <a:lstStyle/>
          <a:p>
            <a:r>
              <a:rPr lang="en-US" dirty="0"/>
              <a:t>Title, Publication</a:t>
            </a:r>
          </a:p>
        </p:txBody>
      </p:sp>
      <p:sp>
        <p:nvSpPr>
          <p:cNvPr id="29" name="TextBox 28">
            <a:extLst>
              <a:ext uri="{FF2B5EF4-FFF2-40B4-BE49-F238E27FC236}">
                <a16:creationId xmlns:a16="http://schemas.microsoft.com/office/drawing/2014/main" xmlns="" id="{C8B13B72-6283-4EF2-B9A4-7965405949EB}"/>
              </a:ext>
            </a:extLst>
          </p:cNvPr>
          <p:cNvSpPr txBox="1"/>
          <p:nvPr/>
        </p:nvSpPr>
        <p:spPr>
          <a:xfrm>
            <a:off x="4958396" y="5250418"/>
            <a:ext cx="1751570" cy="369332"/>
          </a:xfrm>
          <a:prstGeom prst="rect">
            <a:avLst/>
          </a:prstGeom>
          <a:noFill/>
        </p:spPr>
        <p:txBody>
          <a:bodyPr wrap="none" rtlCol="0">
            <a:spAutoFit/>
          </a:bodyPr>
          <a:lstStyle/>
          <a:p>
            <a:r>
              <a:rPr lang="en-US" dirty="0"/>
              <a:t>Title, Publication</a:t>
            </a:r>
          </a:p>
        </p:txBody>
      </p:sp>
      <p:sp>
        <p:nvSpPr>
          <p:cNvPr id="10" name="TextBox 9">
            <a:extLst>
              <a:ext uri="{FF2B5EF4-FFF2-40B4-BE49-F238E27FC236}">
                <a16:creationId xmlns:a16="http://schemas.microsoft.com/office/drawing/2014/main" xmlns="" id="{109F5968-4788-41A0-8E65-BA04C620FB0A}"/>
              </a:ext>
            </a:extLst>
          </p:cNvPr>
          <p:cNvSpPr txBox="1"/>
          <p:nvPr/>
        </p:nvSpPr>
        <p:spPr>
          <a:xfrm>
            <a:off x="238613" y="3622764"/>
            <a:ext cx="2141933" cy="369332"/>
          </a:xfrm>
          <a:prstGeom prst="rect">
            <a:avLst/>
          </a:prstGeom>
          <a:noFill/>
        </p:spPr>
        <p:txBody>
          <a:bodyPr wrap="none" rtlCol="0">
            <a:spAutoFit/>
          </a:bodyPr>
          <a:lstStyle/>
          <a:p>
            <a:r>
              <a:rPr lang="en-US" dirty="0"/>
              <a:t>PUBLISHED WRITING</a:t>
            </a:r>
          </a:p>
        </p:txBody>
      </p:sp>
      <p:sp>
        <p:nvSpPr>
          <p:cNvPr id="31" name="Rectangle 30">
            <a:extLst>
              <a:ext uri="{FF2B5EF4-FFF2-40B4-BE49-F238E27FC236}">
                <a16:creationId xmlns:a16="http://schemas.microsoft.com/office/drawing/2014/main" xmlns="" id="{854B6059-FFDE-4018-B1A7-0CB0DEA7B45C}"/>
              </a:ext>
            </a:extLst>
          </p:cNvPr>
          <p:cNvSpPr/>
          <p:nvPr/>
        </p:nvSpPr>
        <p:spPr>
          <a:xfrm>
            <a:off x="406322" y="6949572"/>
            <a:ext cx="1816100" cy="1305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2" name="TextBox 31">
            <a:extLst>
              <a:ext uri="{FF2B5EF4-FFF2-40B4-BE49-F238E27FC236}">
                <a16:creationId xmlns:a16="http://schemas.microsoft.com/office/drawing/2014/main" xmlns="" id="{46BAF50C-362F-483A-A360-5F425A94D8A3}"/>
              </a:ext>
            </a:extLst>
          </p:cNvPr>
          <p:cNvSpPr txBox="1"/>
          <p:nvPr/>
        </p:nvSpPr>
        <p:spPr>
          <a:xfrm>
            <a:off x="450772" y="8229025"/>
            <a:ext cx="595035" cy="369332"/>
          </a:xfrm>
          <a:prstGeom prst="rect">
            <a:avLst/>
          </a:prstGeom>
          <a:noFill/>
        </p:spPr>
        <p:txBody>
          <a:bodyPr wrap="none" rtlCol="0">
            <a:spAutoFit/>
          </a:bodyPr>
          <a:lstStyle/>
          <a:p>
            <a:r>
              <a:rPr lang="en-US" dirty="0"/>
              <a:t>Title</a:t>
            </a:r>
          </a:p>
        </p:txBody>
      </p:sp>
      <p:sp>
        <p:nvSpPr>
          <p:cNvPr id="33" name="Rectangle 32">
            <a:extLst>
              <a:ext uri="{FF2B5EF4-FFF2-40B4-BE49-F238E27FC236}">
                <a16:creationId xmlns:a16="http://schemas.microsoft.com/office/drawing/2014/main" xmlns="" id="{2D384771-8273-4407-B427-039E7B886B0C}"/>
              </a:ext>
            </a:extLst>
          </p:cNvPr>
          <p:cNvSpPr/>
          <p:nvPr/>
        </p:nvSpPr>
        <p:spPr>
          <a:xfrm>
            <a:off x="2611562" y="6949572"/>
            <a:ext cx="1816100" cy="1305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4" name="Rectangle 33">
            <a:extLst>
              <a:ext uri="{FF2B5EF4-FFF2-40B4-BE49-F238E27FC236}">
                <a16:creationId xmlns:a16="http://schemas.microsoft.com/office/drawing/2014/main" xmlns="" id="{EA1183FE-CA29-46A9-BC9D-2DC6FD29E1AE}"/>
              </a:ext>
            </a:extLst>
          </p:cNvPr>
          <p:cNvSpPr/>
          <p:nvPr/>
        </p:nvSpPr>
        <p:spPr>
          <a:xfrm>
            <a:off x="4676189" y="6922090"/>
            <a:ext cx="1816100" cy="1305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5" name="TextBox 34">
            <a:extLst>
              <a:ext uri="{FF2B5EF4-FFF2-40B4-BE49-F238E27FC236}">
                <a16:creationId xmlns:a16="http://schemas.microsoft.com/office/drawing/2014/main" xmlns="" id="{7C6F5B99-5F79-4652-A577-0DD6D52A69DA}"/>
              </a:ext>
            </a:extLst>
          </p:cNvPr>
          <p:cNvSpPr txBox="1"/>
          <p:nvPr/>
        </p:nvSpPr>
        <p:spPr>
          <a:xfrm>
            <a:off x="2895481" y="8229025"/>
            <a:ext cx="595035" cy="369332"/>
          </a:xfrm>
          <a:prstGeom prst="rect">
            <a:avLst/>
          </a:prstGeom>
          <a:noFill/>
        </p:spPr>
        <p:txBody>
          <a:bodyPr wrap="none" rtlCol="0">
            <a:spAutoFit/>
          </a:bodyPr>
          <a:lstStyle/>
          <a:p>
            <a:r>
              <a:rPr lang="en-US" dirty="0"/>
              <a:t>Title</a:t>
            </a:r>
          </a:p>
        </p:txBody>
      </p:sp>
      <p:sp>
        <p:nvSpPr>
          <p:cNvPr id="36" name="TextBox 35">
            <a:extLst>
              <a:ext uri="{FF2B5EF4-FFF2-40B4-BE49-F238E27FC236}">
                <a16:creationId xmlns:a16="http://schemas.microsoft.com/office/drawing/2014/main" xmlns="" id="{63721581-48CD-4DC0-80F3-416F57CD9268}"/>
              </a:ext>
            </a:extLst>
          </p:cNvPr>
          <p:cNvSpPr txBox="1"/>
          <p:nvPr/>
        </p:nvSpPr>
        <p:spPr>
          <a:xfrm>
            <a:off x="5010908" y="8216326"/>
            <a:ext cx="595035" cy="369332"/>
          </a:xfrm>
          <a:prstGeom prst="rect">
            <a:avLst/>
          </a:prstGeom>
          <a:noFill/>
        </p:spPr>
        <p:txBody>
          <a:bodyPr wrap="none" rtlCol="0">
            <a:spAutoFit/>
          </a:bodyPr>
          <a:lstStyle/>
          <a:p>
            <a:r>
              <a:rPr lang="en-US" dirty="0"/>
              <a:t>Title</a:t>
            </a:r>
          </a:p>
        </p:txBody>
      </p:sp>
      <p:sp>
        <p:nvSpPr>
          <p:cNvPr id="37" name="TextBox 36">
            <a:extLst>
              <a:ext uri="{FF2B5EF4-FFF2-40B4-BE49-F238E27FC236}">
                <a16:creationId xmlns:a16="http://schemas.microsoft.com/office/drawing/2014/main" xmlns="" id="{94810B30-2CC9-4E99-B8B4-DD8A93425799}"/>
              </a:ext>
            </a:extLst>
          </p:cNvPr>
          <p:cNvSpPr txBox="1"/>
          <p:nvPr/>
        </p:nvSpPr>
        <p:spPr>
          <a:xfrm>
            <a:off x="245476" y="6464477"/>
            <a:ext cx="700576" cy="369332"/>
          </a:xfrm>
          <a:prstGeom prst="rect">
            <a:avLst/>
          </a:prstGeom>
          <a:noFill/>
        </p:spPr>
        <p:txBody>
          <a:bodyPr wrap="none" rtlCol="0">
            <a:spAutoFit/>
          </a:bodyPr>
          <a:lstStyle/>
          <a:p>
            <a:r>
              <a:rPr lang="en-US" dirty="0"/>
              <a:t>BLOG</a:t>
            </a:r>
          </a:p>
        </p:txBody>
      </p:sp>
      <p:pic>
        <p:nvPicPr>
          <p:cNvPr id="12" name="Picture 11" descr="A group of people standing in a room&#10;&#10;Description generated with very high confidence">
            <a:extLst>
              <a:ext uri="{FF2B5EF4-FFF2-40B4-BE49-F238E27FC236}">
                <a16:creationId xmlns:a16="http://schemas.microsoft.com/office/drawing/2014/main" xmlns="" id="{E238CCBC-085C-456B-B7C2-148F6DB794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810" y="3967022"/>
            <a:ext cx="1969586" cy="1312737"/>
          </a:xfrm>
          <a:prstGeom prst="rect">
            <a:avLst/>
          </a:prstGeom>
        </p:spPr>
      </p:pic>
      <p:sp>
        <p:nvSpPr>
          <p:cNvPr id="40" name="TextBox 39">
            <a:extLst>
              <a:ext uri="{FF2B5EF4-FFF2-40B4-BE49-F238E27FC236}">
                <a16:creationId xmlns:a16="http://schemas.microsoft.com/office/drawing/2014/main" xmlns="" id="{26300DED-BA71-4321-BBD0-F8F4715B9CFC}"/>
              </a:ext>
            </a:extLst>
          </p:cNvPr>
          <p:cNvSpPr txBox="1"/>
          <p:nvPr/>
        </p:nvSpPr>
        <p:spPr>
          <a:xfrm>
            <a:off x="345670" y="6094114"/>
            <a:ext cx="1270156" cy="276999"/>
          </a:xfrm>
          <a:prstGeom prst="rect">
            <a:avLst/>
          </a:prstGeom>
          <a:noFill/>
        </p:spPr>
        <p:txBody>
          <a:bodyPr wrap="none" rtlCol="0">
            <a:spAutoFit/>
          </a:bodyPr>
          <a:lstStyle/>
          <a:p>
            <a:r>
              <a:rPr lang="en-US" sz="1200" dirty="0">
                <a:solidFill>
                  <a:srgbClr val="0070C0"/>
                </a:solidFill>
              </a:rPr>
              <a:t>SEE ALL ARTICLES</a:t>
            </a:r>
          </a:p>
        </p:txBody>
      </p:sp>
      <p:sp>
        <p:nvSpPr>
          <p:cNvPr id="41" name="TextBox 40">
            <a:extLst>
              <a:ext uri="{FF2B5EF4-FFF2-40B4-BE49-F238E27FC236}">
                <a16:creationId xmlns:a16="http://schemas.microsoft.com/office/drawing/2014/main" xmlns="" id="{A3696990-32BF-41EA-B119-288EE715F707}"/>
              </a:ext>
            </a:extLst>
          </p:cNvPr>
          <p:cNvSpPr txBox="1"/>
          <p:nvPr/>
        </p:nvSpPr>
        <p:spPr>
          <a:xfrm>
            <a:off x="310974" y="8685091"/>
            <a:ext cx="1471493" cy="276999"/>
          </a:xfrm>
          <a:prstGeom prst="rect">
            <a:avLst/>
          </a:prstGeom>
          <a:noFill/>
        </p:spPr>
        <p:txBody>
          <a:bodyPr wrap="none" rtlCol="0">
            <a:spAutoFit/>
          </a:bodyPr>
          <a:lstStyle/>
          <a:p>
            <a:r>
              <a:rPr lang="en-US" sz="1200" dirty="0">
                <a:solidFill>
                  <a:srgbClr val="0070C0"/>
                </a:solidFill>
              </a:rPr>
              <a:t>SEE ALL BLOG POSTS</a:t>
            </a:r>
          </a:p>
        </p:txBody>
      </p:sp>
      <p:sp>
        <p:nvSpPr>
          <p:cNvPr id="42" name="Rectangle 41">
            <a:extLst>
              <a:ext uri="{FF2B5EF4-FFF2-40B4-BE49-F238E27FC236}">
                <a16:creationId xmlns:a16="http://schemas.microsoft.com/office/drawing/2014/main" xmlns="" id="{7134F036-3B42-4B84-A952-A0F916A47986}"/>
              </a:ext>
            </a:extLst>
          </p:cNvPr>
          <p:cNvSpPr/>
          <p:nvPr/>
        </p:nvSpPr>
        <p:spPr>
          <a:xfrm>
            <a:off x="4298950" y="996951"/>
            <a:ext cx="984250" cy="43988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Picture 52" descr="A person sitting on a table&#10;&#10;Description generated with high confidence">
            <a:extLst>
              <a:ext uri="{FF2B5EF4-FFF2-40B4-BE49-F238E27FC236}">
                <a16:creationId xmlns:a16="http://schemas.microsoft.com/office/drawing/2014/main" xmlns="" id="{FC2988E1-B344-45BF-88B7-AD4D061E21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899" y="1570921"/>
            <a:ext cx="3012929" cy="2010803"/>
          </a:xfrm>
          <a:prstGeom prst="rect">
            <a:avLst/>
          </a:prstGeom>
        </p:spPr>
      </p:pic>
    </p:spTree>
    <p:extLst>
      <p:ext uri="{BB962C8B-B14F-4D97-AF65-F5344CB8AC3E}">
        <p14:creationId xmlns:p14="http://schemas.microsoft.com/office/powerpoint/2010/main" val="1663487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xmlns="" id="{CFAA3BD3-B6C9-4036-B844-B5E927313EE9}"/>
              </a:ext>
            </a:extLst>
          </p:cNvPr>
          <p:cNvSpPr>
            <a:spLocks noGrp="1"/>
          </p:cNvSpPr>
          <p:nvPr>
            <p:ph type="title"/>
          </p:nvPr>
        </p:nvSpPr>
        <p:spPr>
          <a:xfrm>
            <a:off x="412750" y="515687"/>
            <a:ext cx="6235103" cy="284045"/>
          </a:xfrm>
        </p:spPr>
        <p:txBody>
          <a:bodyPr>
            <a:normAutofit fontScale="90000"/>
          </a:bodyPr>
          <a:lstStyle/>
          <a:p>
            <a:r>
              <a:rPr lang="en-US" b="1" dirty="0"/>
              <a:t>CONTENT SUB-PAGE FOR BLOG POSTS</a:t>
            </a:r>
          </a:p>
        </p:txBody>
      </p:sp>
      <p:sp>
        <p:nvSpPr>
          <p:cNvPr id="39" name="Rectangle 38">
            <a:extLst>
              <a:ext uri="{FF2B5EF4-FFF2-40B4-BE49-F238E27FC236}">
                <a16:creationId xmlns:a16="http://schemas.microsoft.com/office/drawing/2014/main" xmlns="" id="{1014F80B-BAD1-4C0A-9100-FE21E9FEC8B6}"/>
              </a:ext>
            </a:extLst>
          </p:cNvPr>
          <p:cNvSpPr/>
          <p:nvPr/>
        </p:nvSpPr>
        <p:spPr>
          <a:xfrm>
            <a:off x="245476" y="938095"/>
            <a:ext cx="6235104" cy="637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xmlns="" id="{D2EDECA5-6B76-48FF-A0E7-59B10048FC20}"/>
              </a:ext>
            </a:extLst>
          </p:cNvPr>
          <p:cNvSpPr txBox="1"/>
          <p:nvPr/>
        </p:nvSpPr>
        <p:spPr>
          <a:xfrm>
            <a:off x="335790" y="1360504"/>
            <a:ext cx="5960679" cy="523220"/>
          </a:xfrm>
          <a:prstGeom prst="rect">
            <a:avLst/>
          </a:prstGeom>
          <a:noFill/>
        </p:spPr>
        <p:txBody>
          <a:bodyPr wrap="square" rtlCol="0">
            <a:spAutoFit/>
          </a:bodyPr>
          <a:lstStyle/>
          <a:p>
            <a:endParaRPr lang="en-US" dirty="0">
              <a:solidFill>
                <a:srgbClr val="0070C0"/>
              </a:solidFill>
            </a:endParaRPr>
          </a:p>
          <a:p>
            <a:endParaRPr lang="en-US" sz="1000" dirty="0"/>
          </a:p>
        </p:txBody>
      </p:sp>
      <p:pic>
        <p:nvPicPr>
          <p:cNvPr id="4" name="Picture 3">
            <a:extLst>
              <a:ext uri="{FF2B5EF4-FFF2-40B4-BE49-F238E27FC236}">
                <a16:creationId xmlns:a16="http://schemas.microsoft.com/office/drawing/2014/main" xmlns="" id="{D48BC162-7520-42F3-863D-EF32BBD1B145}"/>
              </a:ext>
            </a:extLst>
          </p:cNvPr>
          <p:cNvPicPr>
            <a:picLocks noChangeAspect="1"/>
          </p:cNvPicPr>
          <p:nvPr/>
        </p:nvPicPr>
        <p:blipFill>
          <a:blip r:embed="rId2"/>
          <a:stretch>
            <a:fillRect/>
          </a:stretch>
        </p:blipFill>
        <p:spPr>
          <a:xfrm>
            <a:off x="2506740" y="1115368"/>
            <a:ext cx="3573857" cy="200897"/>
          </a:xfrm>
          <a:prstGeom prst="rect">
            <a:avLst/>
          </a:prstGeom>
        </p:spPr>
      </p:pic>
      <p:sp>
        <p:nvSpPr>
          <p:cNvPr id="5" name="Rectangle 4">
            <a:extLst>
              <a:ext uri="{FF2B5EF4-FFF2-40B4-BE49-F238E27FC236}">
                <a16:creationId xmlns:a16="http://schemas.microsoft.com/office/drawing/2014/main" xmlns="" id="{7210D7DB-7075-4536-8837-95D687E04F98}"/>
              </a:ext>
            </a:extLst>
          </p:cNvPr>
          <p:cNvSpPr/>
          <p:nvPr/>
        </p:nvSpPr>
        <p:spPr>
          <a:xfrm>
            <a:off x="412750" y="1982967"/>
            <a:ext cx="3429000" cy="646331"/>
          </a:xfrm>
          <a:prstGeom prst="rect">
            <a:avLst/>
          </a:prstGeom>
        </p:spPr>
        <p:txBody>
          <a:bodyPr>
            <a:spAutoFit/>
          </a:bodyPr>
          <a:lstStyle/>
          <a:p>
            <a:r>
              <a:rPr lang="en-US" dirty="0"/>
              <a:t>https://blog.hubspot.com/marketing/beginner-blogger-mistakes</a:t>
            </a:r>
          </a:p>
        </p:txBody>
      </p:sp>
      <p:pic>
        <p:nvPicPr>
          <p:cNvPr id="11" name="Picture 10">
            <a:extLst>
              <a:ext uri="{FF2B5EF4-FFF2-40B4-BE49-F238E27FC236}">
                <a16:creationId xmlns:a16="http://schemas.microsoft.com/office/drawing/2014/main" xmlns="" id="{7C877236-E1BC-46DB-AB1C-7A27D6625B5A}"/>
              </a:ext>
            </a:extLst>
          </p:cNvPr>
          <p:cNvPicPr>
            <a:picLocks noChangeAspect="1"/>
          </p:cNvPicPr>
          <p:nvPr/>
        </p:nvPicPr>
        <p:blipFill>
          <a:blip r:embed="rId3"/>
          <a:stretch>
            <a:fillRect/>
          </a:stretch>
        </p:blipFill>
        <p:spPr>
          <a:xfrm>
            <a:off x="335790" y="2728541"/>
            <a:ext cx="5960679" cy="5822403"/>
          </a:xfrm>
          <a:prstGeom prst="rect">
            <a:avLst/>
          </a:prstGeom>
        </p:spPr>
      </p:pic>
      <p:sp>
        <p:nvSpPr>
          <p:cNvPr id="30" name="Rectangle 29">
            <a:extLst>
              <a:ext uri="{FF2B5EF4-FFF2-40B4-BE49-F238E27FC236}">
                <a16:creationId xmlns:a16="http://schemas.microsoft.com/office/drawing/2014/main" xmlns="" id="{7745B776-7995-4E13-83C0-E22872E5806D}"/>
              </a:ext>
            </a:extLst>
          </p:cNvPr>
          <p:cNvSpPr/>
          <p:nvPr/>
        </p:nvSpPr>
        <p:spPr>
          <a:xfrm>
            <a:off x="4273550" y="996951"/>
            <a:ext cx="984250" cy="43988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8418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79C432BA-297B-4CAF-831C-1257534A9E12}"/>
              </a:ext>
            </a:extLst>
          </p:cNvPr>
          <p:cNvPicPr>
            <a:picLocks noChangeAspect="1"/>
          </p:cNvPicPr>
          <p:nvPr/>
        </p:nvPicPr>
        <p:blipFill>
          <a:blip r:embed="rId2"/>
          <a:stretch>
            <a:fillRect/>
          </a:stretch>
        </p:blipFill>
        <p:spPr>
          <a:xfrm>
            <a:off x="4767029" y="4444166"/>
            <a:ext cx="741362" cy="649368"/>
          </a:xfrm>
          <a:prstGeom prst="rect">
            <a:avLst/>
          </a:prstGeom>
        </p:spPr>
      </p:pic>
      <p:pic>
        <p:nvPicPr>
          <p:cNvPr id="8" name="Picture 7">
            <a:extLst>
              <a:ext uri="{FF2B5EF4-FFF2-40B4-BE49-F238E27FC236}">
                <a16:creationId xmlns:a16="http://schemas.microsoft.com/office/drawing/2014/main" xmlns="" id="{FC3332B8-8788-4F40-A437-3D9E75BA281F}"/>
              </a:ext>
            </a:extLst>
          </p:cNvPr>
          <p:cNvPicPr>
            <a:picLocks noChangeAspect="1"/>
          </p:cNvPicPr>
          <p:nvPr/>
        </p:nvPicPr>
        <p:blipFill>
          <a:blip r:embed="rId3"/>
          <a:stretch>
            <a:fillRect/>
          </a:stretch>
        </p:blipFill>
        <p:spPr>
          <a:xfrm>
            <a:off x="4798779" y="3319355"/>
            <a:ext cx="734416" cy="798744"/>
          </a:xfrm>
          <a:prstGeom prst="rect">
            <a:avLst/>
          </a:prstGeom>
        </p:spPr>
      </p:pic>
      <p:sp>
        <p:nvSpPr>
          <p:cNvPr id="38" name="Title 1">
            <a:extLst>
              <a:ext uri="{FF2B5EF4-FFF2-40B4-BE49-F238E27FC236}">
                <a16:creationId xmlns:a16="http://schemas.microsoft.com/office/drawing/2014/main" xmlns="" id="{CFAA3BD3-B6C9-4036-B844-B5E927313EE9}"/>
              </a:ext>
            </a:extLst>
          </p:cNvPr>
          <p:cNvSpPr>
            <a:spLocks noGrp="1"/>
          </p:cNvSpPr>
          <p:nvPr>
            <p:ph type="title"/>
          </p:nvPr>
        </p:nvSpPr>
        <p:spPr>
          <a:xfrm>
            <a:off x="1210015" y="548523"/>
            <a:ext cx="4436269" cy="251209"/>
          </a:xfrm>
        </p:spPr>
        <p:txBody>
          <a:bodyPr>
            <a:normAutofit fontScale="90000"/>
          </a:bodyPr>
          <a:lstStyle/>
          <a:p>
            <a:r>
              <a:rPr lang="en-US" b="1" dirty="0"/>
              <a:t>CONTACT</a:t>
            </a:r>
          </a:p>
        </p:txBody>
      </p:sp>
      <p:sp>
        <p:nvSpPr>
          <p:cNvPr id="39" name="Rectangle 38">
            <a:extLst>
              <a:ext uri="{FF2B5EF4-FFF2-40B4-BE49-F238E27FC236}">
                <a16:creationId xmlns:a16="http://schemas.microsoft.com/office/drawing/2014/main" xmlns="" id="{1014F80B-BAD1-4C0A-9100-FE21E9FEC8B6}"/>
              </a:ext>
            </a:extLst>
          </p:cNvPr>
          <p:cNvSpPr/>
          <p:nvPr/>
        </p:nvSpPr>
        <p:spPr>
          <a:xfrm>
            <a:off x="289926" y="938095"/>
            <a:ext cx="6235104" cy="637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61A24F70-A5A5-44B2-9A68-EA2A032434A4}"/>
              </a:ext>
            </a:extLst>
          </p:cNvPr>
          <p:cNvSpPr/>
          <p:nvPr/>
        </p:nvSpPr>
        <p:spPr>
          <a:xfrm>
            <a:off x="289926" y="1575196"/>
            <a:ext cx="6235256" cy="5685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xmlns="" id="{D2EDECA5-6B76-48FF-A0E7-59B10048FC20}"/>
              </a:ext>
            </a:extLst>
          </p:cNvPr>
          <p:cNvSpPr txBox="1"/>
          <p:nvPr/>
        </p:nvSpPr>
        <p:spPr>
          <a:xfrm>
            <a:off x="380240" y="1360504"/>
            <a:ext cx="5960679" cy="523220"/>
          </a:xfrm>
          <a:prstGeom prst="rect">
            <a:avLst/>
          </a:prstGeom>
          <a:noFill/>
        </p:spPr>
        <p:txBody>
          <a:bodyPr wrap="square" rtlCol="0">
            <a:spAutoFit/>
          </a:bodyPr>
          <a:lstStyle/>
          <a:p>
            <a:endParaRPr lang="en-US" dirty="0">
              <a:solidFill>
                <a:srgbClr val="0070C0"/>
              </a:solidFill>
            </a:endParaRPr>
          </a:p>
          <a:p>
            <a:endParaRPr lang="en-US" sz="1000" dirty="0"/>
          </a:p>
        </p:txBody>
      </p:sp>
      <p:pic>
        <p:nvPicPr>
          <p:cNvPr id="4" name="Picture 3">
            <a:extLst>
              <a:ext uri="{FF2B5EF4-FFF2-40B4-BE49-F238E27FC236}">
                <a16:creationId xmlns:a16="http://schemas.microsoft.com/office/drawing/2014/main" xmlns="" id="{D48BC162-7520-42F3-863D-EF32BBD1B145}"/>
              </a:ext>
            </a:extLst>
          </p:cNvPr>
          <p:cNvPicPr>
            <a:picLocks noChangeAspect="1"/>
          </p:cNvPicPr>
          <p:nvPr/>
        </p:nvPicPr>
        <p:blipFill>
          <a:blip r:embed="rId4"/>
          <a:stretch>
            <a:fillRect/>
          </a:stretch>
        </p:blipFill>
        <p:spPr>
          <a:xfrm>
            <a:off x="2551190" y="1115368"/>
            <a:ext cx="3573857" cy="200897"/>
          </a:xfrm>
          <a:prstGeom prst="rect">
            <a:avLst/>
          </a:prstGeom>
        </p:spPr>
      </p:pic>
      <p:pic>
        <p:nvPicPr>
          <p:cNvPr id="3" name="Picture 2">
            <a:extLst>
              <a:ext uri="{FF2B5EF4-FFF2-40B4-BE49-F238E27FC236}">
                <a16:creationId xmlns:a16="http://schemas.microsoft.com/office/drawing/2014/main" xmlns="" id="{CCBCFDF0-EB0C-4646-9E78-CF12D355CC57}"/>
              </a:ext>
            </a:extLst>
          </p:cNvPr>
          <p:cNvPicPr>
            <a:picLocks noChangeAspect="1"/>
          </p:cNvPicPr>
          <p:nvPr/>
        </p:nvPicPr>
        <p:blipFill rotWithShape="1">
          <a:blip r:embed="rId5"/>
          <a:srcRect t="20859"/>
          <a:stretch/>
        </p:blipFill>
        <p:spPr>
          <a:xfrm>
            <a:off x="380240" y="4325116"/>
            <a:ext cx="3049062" cy="2247134"/>
          </a:xfrm>
          <a:prstGeom prst="rect">
            <a:avLst/>
          </a:prstGeom>
        </p:spPr>
      </p:pic>
      <p:sp>
        <p:nvSpPr>
          <p:cNvPr id="6" name="TextBox 5">
            <a:extLst>
              <a:ext uri="{FF2B5EF4-FFF2-40B4-BE49-F238E27FC236}">
                <a16:creationId xmlns:a16="http://schemas.microsoft.com/office/drawing/2014/main" xmlns="" id="{943A9714-E783-4FB4-9BE8-F97D81A02C51}"/>
              </a:ext>
            </a:extLst>
          </p:cNvPr>
          <p:cNvSpPr txBox="1"/>
          <p:nvPr/>
        </p:nvSpPr>
        <p:spPr>
          <a:xfrm>
            <a:off x="389715" y="2306133"/>
            <a:ext cx="3178975" cy="1600438"/>
          </a:xfrm>
          <a:prstGeom prst="rect">
            <a:avLst/>
          </a:prstGeom>
          <a:noFill/>
        </p:spPr>
        <p:txBody>
          <a:bodyPr wrap="square" rtlCol="0">
            <a:spAutoFit/>
          </a:bodyPr>
          <a:lstStyle/>
          <a:p>
            <a:pPr algn="ctr"/>
            <a:r>
              <a:rPr lang="en-US" b="1" dirty="0"/>
              <a:t>GET IN TOUCH</a:t>
            </a:r>
            <a:endParaRPr lang="en-US" dirty="0"/>
          </a:p>
          <a:p>
            <a:pPr algn="ctr"/>
            <a:r>
              <a:rPr lang="en-US" sz="1600" dirty="0"/>
              <a:t>We are eager to discuss your business needs or answer any questions you have. Enter your details and we’ll get back to you shortly.</a:t>
            </a:r>
          </a:p>
        </p:txBody>
      </p:sp>
      <p:sp>
        <p:nvSpPr>
          <p:cNvPr id="7" name="TextBox 6">
            <a:extLst>
              <a:ext uri="{FF2B5EF4-FFF2-40B4-BE49-F238E27FC236}">
                <a16:creationId xmlns:a16="http://schemas.microsoft.com/office/drawing/2014/main" xmlns="" id="{EF2E0AF7-430A-4F2E-A245-E0198F6FB966}"/>
              </a:ext>
            </a:extLst>
          </p:cNvPr>
          <p:cNvSpPr txBox="1"/>
          <p:nvPr/>
        </p:nvSpPr>
        <p:spPr>
          <a:xfrm>
            <a:off x="4305300" y="2609850"/>
            <a:ext cx="2118272" cy="3139321"/>
          </a:xfrm>
          <a:prstGeom prst="rect">
            <a:avLst/>
          </a:prstGeom>
          <a:noFill/>
        </p:spPr>
        <p:txBody>
          <a:bodyPr wrap="none" rtlCol="0">
            <a:spAutoFit/>
          </a:bodyPr>
          <a:lstStyle/>
          <a:p>
            <a:pPr fontAlgn="base"/>
            <a:r>
              <a:rPr lang="nb-NO" dirty="0"/>
              <a:t>Or reach out directly</a:t>
            </a:r>
          </a:p>
          <a:p>
            <a:pPr fontAlgn="base"/>
            <a:r>
              <a:rPr lang="nb-NO" dirty="0"/>
              <a:t>to Kate:</a:t>
            </a:r>
          </a:p>
          <a:p>
            <a:pPr fontAlgn="base"/>
            <a:endParaRPr lang="nb-NO" dirty="0"/>
          </a:p>
          <a:p>
            <a:pPr fontAlgn="base"/>
            <a:endParaRPr lang="nb-NO" dirty="0"/>
          </a:p>
          <a:p>
            <a:pPr fontAlgn="base"/>
            <a:endParaRPr lang="nb-NO" dirty="0"/>
          </a:p>
          <a:p>
            <a:pPr fontAlgn="base"/>
            <a:r>
              <a:rPr lang="nb-NO" dirty="0">
                <a:hlinkClick r:id="rId6"/>
              </a:rPr>
              <a:t>kisaacs@mit.edu</a:t>
            </a:r>
            <a:endParaRPr lang="nb-NO" dirty="0"/>
          </a:p>
          <a:p>
            <a:pPr fontAlgn="base"/>
            <a:endParaRPr lang="nb-NO" dirty="0"/>
          </a:p>
          <a:p>
            <a:pPr fontAlgn="base"/>
            <a:endParaRPr lang="nb-NO" dirty="0"/>
          </a:p>
          <a:p>
            <a:pPr fontAlgn="base"/>
            <a:endParaRPr lang="nb-NO" dirty="0"/>
          </a:p>
          <a:p>
            <a:pPr fontAlgn="base"/>
            <a:r>
              <a:rPr lang="nb-NO" dirty="0"/>
              <a:t>857-523-8234</a:t>
            </a:r>
          </a:p>
          <a:p>
            <a:endParaRPr lang="en-US" dirty="0"/>
          </a:p>
        </p:txBody>
      </p:sp>
      <p:sp>
        <p:nvSpPr>
          <p:cNvPr id="17" name="TextBox 16">
            <a:extLst>
              <a:ext uri="{FF2B5EF4-FFF2-40B4-BE49-F238E27FC236}">
                <a16:creationId xmlns:a16="http://schemas.microsoft.com/office/drawing/2014/main" xmlns="" id="{4CAB9DC9-7467-495A-B5DA-B718A96D7EB1}"/>
              </a:ext>
            </a:extLst>
          </p:cNvPr>
          <p:cNvSpPr txBox="1"/>
          <p:nvPr/>
        </p:nvSpPr>
        <p:spPr>
          <a:xfrm>
            <a:off x="4434175" y="5583083"/>
            <a:ext cx="1268617" cy="369332"/>
          </a:xfrm>
          <a:prstGeom prst="rect">
            <a:avLst/>
          </a:prstGeom>
          <a:noFill/>
        </p:spPr>
        <p:txBody>
          <a:bodyPr wrap="none" rtlCol="0">
            <a:spAutoFit/>
          </a:bodyPr>
          <a:lstStyle/>
          <a:p>
            <a:r>
              <a:rPr lang="en-US" dirty="0">
                <a:solidFill>
                  <a:srgbClr val="0070C0"/>
                </a:solidFill>
              </a:rPr>
              <a:t>Follow Kate</a:t>
            </a:r>
          </a:p>
        </p:txBody>
      </p:sp>
      <p:pic>
        <p:nvPicPr>
          <p:cNvPr id="18" name="Picture 17">
            <a:extLst>
              <a:ext uri="{FF2B5EF4-FFF2-40B4-BE49-F238E27FC236}">
                <a16:creationId xmlns:a16="http://schemas.microsoft.com/office/drawing/2014/main" xmlns="" id="{23456991-32A2-45EA-93FE-A6D96A5E60DC}"/>
              </a:ext>
            </a:extLst>
          </p:cNvPr>
          <p:cNvPicPr>
            <a:picLocks noChangeAspect="1"/>
          </p:cNvPicPr>
          <p:nvPr/>
        </p:nvPicPr>
        <p:blipFill>
          <a:blip r:embed="rId7"/>
          <a:stretch>
            <a:fillRect/>
          </a:stretch>
        </p:blipFill>
        <p:spPr>
          <a:xfrm>
            <a:off x="4798779" y="6075238"/>
            <a:ext cx="646113" cy="608735"/>
          </a:xfrm>
          <a:prstGeom prst="rect">
            <a:avLst/>
          </a:prstGeom>
        </p:spPr>
      </p:pic>
      <p:sp>
        <p:nvSpPr>
          <p:cNvPr id="19" name="Rectangle 18">
            <a:extLst>
              <a:ext uri="{FF2B5EF4-FFF2-40B4-BE49-F238E27FC236}">
                <a16:creationId xmlns:a16="http://schemas.microsoft.com/office/drawing/2014/main" xmlns="" id="{9A1BE1AA-DB35-4B5E-921E-D29A0262492A}"/>
              </a:ext>
            </a:extLst>
          </p:cNvPr>
          <p:cNvSpPr/>
          <p:nvPr/>
        </p:nvSpPr>
        <p:spPr>
          <a:xfrm>
            <a:off x="5314950" y="996951"/>
            <a:ext cx="984250" cy="43988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0207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6074DD7-B7F6-4581-AC0D-584227E7E0DC}"/>
              </a:ext>
            </a:extLst>
          </p:cNvPr>
          <p:cNvSpPr>
            <a:spLocks noGrp="1"/>
          </p:cNvSpPr>
          <p:nvPr>
            <p:ph idx="1"/>
          </p:nvPr>
        </p:nvSpPr>
        <p:spPr>
          <a:xfrm>
            <a:off x="575815" y="1084047"/>
            <a:ext cx="5915025" cy="5801784"/>
          </a:xfrm>
        </p:spPr>
        <p:txBody>
          <a:bodyPr>
            <a:normAutofit/>
          </a:bodyPr>
          <a:lstStyle/>
          <a:p>
            <a:pPr marL="0" indent="0">
              <a:buNone/>
            </a:pPr>
            <a:r>
              <a:rPr lang="en-US" b="1" dirty="0"/>
              <a:t>Phase 1 recommendations reflected in the following pages</a:t>
            </a:r>
          </a:p>
          <a:p>
            <a:pPr marL="0" indent="0">
              <a:buNone/>
            </a:pPr>
            <a:endParaRPr lang="en-US" dirty="0"/>
          </a:p>
          <a:p>
            <a:pPr marL="0" indent="0">
              <a:buNone/>
            </a:pPr>
            <a:r>
              <a:rPr lang="en-US" b="1" dirty="0"/>
              <a:t>Future recommended additions:</a:t>
            </a:r>
          </a:p>
          <a:p>
            <a:r>
              <a:rPr lang="en-US" dirty="0"/>
              <a:t>Additional tabs for resources/recommended sources and content, and affiliations</a:t>
            </a:r>
          </a:p>
          <a:p>
            <a:r>
              <a:rPr lang="en-US" dirty="0"/>
              <a:t>C-level quotes on value of the work or testimonials</a:t>
            </a:r>
          </a:p>
          <a:p>
            <a:r>
              <a:rPr lang="en-US" dirty="0"/>
              <a:t>More icons linking to social media, Twitter</a:t>
            </a:r>
          </a:p>
          <a:p>
            <a:r>
              <a:rPr lang="en-US" dirty="0"/>
              <a:t>Brief case studies/client stories</a:t>
            </a:r>
          </a:p>
          <a:p>
            <a:r>
              <a:rPr lang="en-US" dirty="0"/>
              <a:t>Email/newsletter sign-up to build email list</a:t>
            </a:r>
          </a:p>
          <a:p>
            <a:r>
              <a:rPr lang="en-US" dirty="0"/>
              <a:t>Speaking page, including a video of Kate presenting to an audience on her work</a:t>
            </a:r>
          </a:p>
          <a:p>
            <a:r>
              <a:rPr lang="en-US" dirty="0"/>
              <a:t>6-page PPT deck – why companies need a stakeholder strategy/evidence</a:t>
            </a:r>
          </a:p>
        </p:txBody>
      </p:sp>
    </p:spTree>
    <p:extLst>
      <p:ext uri="{BB962C8B-B14F-4D97-AF65-F5344CB8AC3E}">
        <p14:creationId xmlns:p14="http://schemas.microsoft.com/office/powerpoint/2010/main" val="963553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A9B259-2DEE-4B18-ACB8-C546EA371302}"/>
              </a:ext>
            </a:extLst>
          </p:cNvPr>
          <p:cNvSpPr>
            <a:spLocks noGrp="1"/>
          </p:cNvSpPr>
          <p:nvPr>
            <p:ph type="title"/>
          </p:nvPr>
        </p:nvSpPr>
        <p:spPr>
          <a:xfrm>
            <a:off x="1100403" y="912382"/>
            <a:ext cx="4436269" cy="251209"/>
          </a:xfrm>
        </p:spPr>
        <p:txBody>
          <a:bodyPr>
            <a:normAutofit fontScale="90000"/>
          </a:bodyPr>
          <a:lstStyle/>
          <a:p>
            <a:r>
              <a:rPr lang="en-US" b="1" dirty="0"/>
              <a:t>HIGH-LEVEL NAVIGATION</a:t>
            </a:r>
          </a:p>
        </p:txBody>
      </p:sp>
      <p:sp>
        <p:nvSpPr>
          <p:cNvPr id="7" name="Freeform: Shape 6">
            <a:extLst>
              <a:ext uri="{FF2B5EF4-FFF2-40B4-BE49-F238E27FC236}">
                <a16:creationId xmlns:a16="http://schemas.microsoft.com/office/drawing/2014/main" xmlns="" id="{EA5EEB6B-D68D-42CD-A9EF-DB33731296F7}"/>
              </a:ext>
            </a:extLst>
          </p:cNvPr>
          <p:cNvSpPr/>
          <p:nvPr/>
        </p:nvSpPr>
        <p:spPr>
          <a:xfrm>
            <a:off x="648728" y="3058454"/>
            <a:ext cx="1053114" cy="1065551"/>
          </a:xfrm>
          <a:custGeom>
            <a:avLst/>
            <a:gdLst>
              <a:gd name="connsiteX0" fmla="*/ 0 w 836132"/>
              <a:gd name="connsiteY0" fmla="*/ 83613 h 2075483"/>
              <a:gd name="connsiteX1" fmla="*/ 83613 w 836132"/>
              <a:gd name="connsiteY1" fmla="*/ 0 h 2075483"/>
              <a:gd name="connsiteX2" fmla="*/ 752519 w 836132"/>
              <a:gd name="connsiteY2" fmla="*/ 0 h 2075483"/>
              <a:gd name="connsiteX3" fmla="*/ 836132 w 836132"/>
              <a:gd name="connsiteY3" fmla="*/ 83613 h 2075483"/>
              <a:gd name="connsiteX4" fmla="*/ 836132 w 836132"/>
              <a:gd name="connsiteY4" fmla="*/ 1991870 h 2075483"/>
              <a:gd name="connsiteX5" fmla="*/ 752519 w 836132"/>
              <a:gd name="connsiteY5" fmla="*/ 2075483 h 2075483"/>
              <a:gd name="connsiteX6" fmla="*/ 83613 w 836132"/>
              <a:gd name="connsiteY6" fmla="*/ 2075483 h 2075483"/>
              <a:gd name="connsiteX7" fmla="*/ 0 w 836132"/>
              <a:gd name="connsiteY7" fmla="*/ 1991870 h 2075483"/>
              <a:gd name="connsiteX8" fmla="*/ 0 w 836132"/>
              <a:gd name="connsiteY8" fmla="*/ 83613 h 20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132" h="2075483">
                <a:moveTo>
                  <a:pt x="0" y="83613"/>
                </a:moveTo>
                <a:cubicBezTo>
                  <a:pt x="0" y="37435"/>
                  <a:pt x="37435" y="0"/>
                  <a:pt x="83613" y="0"/>
                </a:cubicBezTo>
                <a:lnTo>
                  <a:pt x="752519" y="0"/>
                </a:lnTo>
                <a:cubicBezTo>
                  <a:pt x="798697" y="0"/>
                  <a:pt x="836132" y="37435"/>
                  <a:pt x="836132" y="83613"/>
                </a:cubicBezTo>
                <a:lnTo>
                  <a:pt x="836132" y="1991870"/>
                </a:lnTo>
                <a:cubicBezTo>
                  <a:pt x="836132" y="2038048"/>
                  <a:pt x="798697" y="2075483"/>
                  <a:pt x="752519" y="2075483"/>
                </a:cubicBezTo>
                <a:lnTo>
                  <a:pt x="83613" y="2075483"/>
                </a:lnTo>
                <a:cubicBezTo>
                  <a:pt x="37435" y="2075483"/>
                  <a:pt x="0" y="2038048"/>
                  <a:pt x="0" y="1991870"/>
                </a:cubicBezTo>
                <a:lnTo>
                  <a:pt x="0" y="83613"/>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1490939" numCol="1" spcCol="1270" anchor="ctr" anchorCtr="0">
            <a:noAutofit/>
          </a:bodyPr>
          <a:lstStyle/>
          <a:p>
            <a:pPr marL="0" lvl="0" indent="0" algn="ctr" defTabSz="444500">
              <a:lnSpc>
                <a:spcPct val="90000"/>
              </a:lnSpc>
              <a:spcBef>
                <a:spcPct val="0"/>
              </a:spcBef>
              <a:spcAft>
                <a:spcPct val="35000"/>
              </a:spcAft>
              <a:buNone/>
            </a:pPr>
            <a:endParaRPr lang="en-US" sz="1200" b="1" kern="1200" dirty="0"/>
          </a:p>
        </p:txBody>
      </p:sp>
      <p:sp>
        <p:nvSpPr>
          <p:cNvPr id="12" name="Freeform: Shape 11">
            <a:extLst>
              <a:ext uri="{FF2B5EF4-FFF2-40B4-BE49-F238E27FC236}">
                <a16:creationId xmlns:a16="http://schemas.microsoft.com/office/drawing/2014/main" xmlns="" id="{4AC560CA-211B-463E-8E8F-058BE0C121AE}"/>
              </a:ext>
            </a:extLst>
          </p:cNvPr>
          <p:cNvSpPr/>
          <p:nvPr/>
        </p:nvSpPr>
        <p:spPr>
          <a:xfrm>
            <a:off x="1820320" y="3058454"/>
            <a:ext cx="1053114" cy="1065551"/>
          </a:xfrm>
          <a:custGeom>
            <a:avLst/>
            <a:gdLst>
              <a:gd name="connsiteX0" fmla="*/ 0 w 836132"/>
              <a:gd name="connsiteY0" fmla="*/ 83613 h 2075483"/>
              <a:gd name="connsiteX1" fmla="*/ 83613 w 836132"/>
              <a:gd name="connsiteY1" fmla="*/ 0 h 2075483"/>
              <a:gd name="connsiteX2" fmla="*/ 752519 w 836132"/>
              <a:gd name="connsiteY2" fmla="*/ 0 h 2075483"/>
              <a:gd name="connsiteX3" fmla="*/ 836132 w 836132"/>
              <a:gd name="connsiteY3" fmla="*/ 83613 h 2075483"/>
              <a:gd name="connsiteX4" fmla="*/ 836132 w 836132"/>
              <a:gd name="connsiteY4" fmla="*/ 1991870 h 2075483"/>
              <a:gd name="connsiteX5" fmla="*/ 752519 w 836132"/>
              <a:gd name="connsiteY5" fmla="*/ 2075483 h 2075483"/>
              <a:gd name="connsiteX6" fmla="*/ 83613 w 836132"/>
              <a:gd name="connsiteY6" fmla="*/ 2075483 h 2075483"/>
              <a:gd name="connsiteX7" fmla="*/ 0 w 836132"/>
              <a:gd name="connsiteY7" fmla="*/ 1991870 h 2075483"/>
              <a:gd name="connsiteX8" fmla="*/ 0 w 836132"/>
              <a:gd name="connsiteY8" fmla="*/ 83613 h 20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132" h="2075483">
                <a:moveTo>
                  <a:pt x="0" y="83613"/>
                </a:moveTo>
                <a:cubicBezTo>
                  <a:pt x="0" y="37435"/>
                  <a:pt x="37435" y="0"/>
                  <a:pt x="83613" y="0"/>
                </a:cubicBezTo>
                <a:lnTo>
                  <a:pt x="752519" y="0"/>
                </a:lnTo>
                <a:cubicBezTo>
                  <a:pt x="798697" y="0"/>
                  <a:pt x="836132" y="37435"/>
                  <a:pt x="836132" y="83613"/>
                </a:cubicBezTo>
                <a:lnTo>
                  <a:pt x="836132" y="1991870"/>
                </a:lnTo>
                <a:cubicBezTo>
                  <a:pt x="836132" y="2038048"/>
                  <a:pt x="798697" y="2075483"/>
                  <a:pt x="752519" y="2075483"/>
                </a:cubicBezTo>
                <a:lnTo>
                  <a:pt x="83613" y="2075483"/>
                </a:lnTo>
                <a:cubicBezTo>
                  <a:pt x="37435" y="2075483"/>
                  <a:pt x="0" y="2038048"/>
                  <a:pt x="0" y="1991870"/>
                </a:cubicBezTo>
                <a:lnTo>
                  <a:pt x="0" y="83613"/>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1490939" numCol="1" spcCol="1270" anchor="ctr" anchorCtr="0">
            <a:noAutofit/>
          </a:bodyPr>
          <a:lstStyle/>
          <a:p>
            <a:pPr marL="0" lvl="0" indent="0" algn="ctr" defTabSz="444500">
              <a:lnSpc>
                <a:spcPct val="90000"/>
              </a:lnSpc>
              <a:spcBef>
                <a:spcPct val="0"/>
              </a:spcBef>
              <a:spcAft>
                <a:spcPct val="35000"/>
              </a:spcAft>
              <a:buNone/>
            </a:pPr>
            <a:endParaRPr lang="en-US" sz="1200" b="1" kern="1200" dirty="0"/>
          </a:p>
          <a:p>
            <a:pPr marL="0" lvl="0" indent="0" algn="ctr" defTabSz="444500">
              <a:lnSpc>
                <a:spcPct val="90000"/>
              </a:lnSpc>
              <a:spcBef>
                <a:spcPct val="0"/>
              </a:spcBef>
              <a:spcAft>
                <a:spcPct val="35000"/>
              </a:spcAft>
              <a:buNone/>
            </a:pPr>
            <a:endParaRPr lang="en-US" sz="1200" b="1" kern="1200" dirty="0"/>
          </a:p>
        </p:txBody>
      </p:sp>
      <p:sp>
        <p:nvSpPr>
          <p:cNvPr id="19" name="Freeform: Shape 18">
            <a:extLst>
              <a:ext uri="{FF2B5EF4-FFF2-40B4-BE49-F238E27FC236}">
                <a16:creationId xmlns:a16="http://schemas.microsoft.com/office/drawing/2014/main" xmlns="" id="{3EE76A02-9DC7-4F7F-8692-6702B1FC9F5E}"/>
              </a:ext>
            </a:extLst>
          </p:cNvPr>
          <p:cNvSpPr/>
          <p:nvPr/>
        </p:nvSpPr>
        <p:spPr>
          <a:xfrm>
            <a:off x="2932076" y="3058454"/>
            <a:ext cx="1053114" cy="1065551"/>
          </a:xfrm>
          <a:custGeom>
            <a:avLst/>
            <a:gdLst>
              <a:gd name="connsiteX0" fmla="*/ 0 w 836132"/>
              <a:gd name="connsiteY0" fmla="*/ 83613 h 2075483"/>
              <a:gd name="connsiteX1" fmla="*/ 83613 w 836132"/>
              <a:gd name="connsiteY1" fmla="*/ 0 h 2075483"/>
              <a:gd name="connsiteX2" fmla="*/ 752519 w 836132"/>
              <a:gd name="connsiteY2" fmla="*/ 0 h 2075483"/>
              <a:gd name="connsiteX3" fmla="*/ 836132 w 836132"/>
              <a:gd name="connsiteY3" fmla="*/ 83613 h 2075483"/>
              <a:gd name="connsiteX4" fmla="*/ 836132 w 836132"/>
              <a:gd name="connsiteY4" fmla="*/ 1991870 h 2075483"/>
              <a:gd name="connsiteX5" fmla="*/ 752519 w 836132"/>
              <a:gd name="connsiteY5" fmla="*/ 2075483 h 2075483"/>
              <a:gd name="connsiteX6" fmla="*/ 83613 w 836132"/>
              <a:gd name="connsiteY6" fmla="*/ 2075483 h 2075483"/>
              <a:gd name="connsiteX7" fmla="*/ 0 w 836132"/>
              <a:gd name="connsiteY7" fmla="*/ 1991870 h 2075483"/>
              <a:gd name="connsiteX8" fmla="*/ 0 w 836132"/>
              <a:gd name="connsiteY8" fmla="*/ 83613 h 20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132" h="2075483">
                <a:moveTo>
                  <a:pt x="0" y="83613"/>
                </a:moveTo>
                <a:cubicBezTo>
                  <a:pt x="0" y="37435"/>
                  <a:pt x="37435" y="0"/>
                  <a:pt x="83613" y="0"/>
                </a:cubicBezTo>
                <a:lnTo>
                  <a:pt x="752519" y="0"/>
                </a:lnTo>
                <a:cubicBezTo>
                  <a:pt x="798697" y="0"/>
                  <a:pt x="836132" y="37435"/>
                  <a:pt x="836132" y="83613"/>
                </a:cubicBezTo>
                <a:lnTo>
                  <a:pt x="836132" y="1991870"/>
                </a:lnTo>
                <a:cubicBezTo>
                  <a:pt x="836132" y="2038048"/>
                  <a:pt x="798697" y="2075483"/>
                  <a:pt x="752519" y="2075483"/>
                </a:cubicBezTo>
                <a:lnTo>
                  <a:pt x="83613" y="2075483"/>
                </a:lnTo>
                <a:cubicBezTo>
                  <a:pt x="37435" y="2075483"/>
                  <a:pt x="0" y="2038048"/>
                  <a:pt x="0" y="1991870"/>
                </a:cubicBezTo>
                <a:lnTo>
                  <a:pt x="0" y="83613"/>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1490939" numCol="1" spcCol="1270" anchor="ctr" anchorCtr="0">
            <a:noAutofit/>
          </a:bodyPr>
          <a:lstStyle/>
          <a:p>
            <a:pPr marL="0" lvl="0" indent="0" algn="ctr" defTabSz="444500">
              <a:lnSpc>
                <a:spcPct val="90000"/>
              </a:lnSpc>
              <a:spcBef>
                <a:spcPct val="0"/>
              </a:spcBef>
              <a:spcAft>
                <a:spcPct val="35000"/>
              </a:spcAft>
              <a:buNone/>
            </a:pPr>
            <a:endParaRPr lang="en-US" sz="1200" b="1" kern="1200" dirty="0"/>
          </a:p>
        </p:txBody>
      </p:sp>
      <p:sp>
        <p:nvSpPr>
          <p:cNvPr id="27" name="Freeform: Shape 26">
            <a:extLst>
              <a:ext uri="{FF2B5EF4-FFF2-40B4-BE49-F238E27FC236}">
                <a16:creationId xmlns:a16="http://schemas.microsoft.com/office/drawing/2014/main" xmlns="" id="{9BB0BDFD-D9C0-419F-9A22-243974DB151D}"/>
              </a:ext>
            </a:extLst>
          </p:cNvPr>
          <p:cNvSpPr/>
          <p:nvPr/>
        </p:nvSpPr>
        <p:spPr>
          <a:xfrm>
            <a:off x="4026613" y="3058454"/>
            <a:ext cx="1053114" cy="1065551"/>
          </a:xfrm>
          <a:custGeom>
            <a:avLst/>
            <a:gdLst>
              <a:gd name="connsiteX0" fmla="*/ 0 w 836132"/>
              <a:gd name="connsiteY0" fmla="*/ 83613 h 2075483"/>
              <a:gd name="connsiteX1" fmla="*/ 83613 w 836132"/>
              <a:gd name="connsiteY1" fmla="*/ 0 h 2075483"/>
              <a:gd name="connsiteX2" fmla="*/ 752519 w 836132"/>
              <a:gd name="connsiteY2" fmla="*/ 0 h 2075483"/>
              <a:gd name="connsiteX3" fmla="*/ 836132 w 836132"/>
              <a:gd name="connsiteY3" fmla="*/ 83613 h 2075483"/>
              <a:gd name="connsiteX4" fmla="*/ 836132 w 836132"/>
              <a:gd name="connsiteY4" fmla="*/ 1991870 h 2075483"/>
              <a:gd name="connsiteX5" fmla="*/ 752519 w 836132"/>
              <a:gd name="connsiteY5" fmla="*/ 2075483 h 2075483"/>
              <a:gd name="connsiteX6" fmla="*/ 83613 w 836132"/>
              <a:gd name="connsiteY6" fmla="*/ 2075483 h 2075483"/>
              <a:gd name="connsiteX7" fmla="*/ 0 w 836132"/>
              <a:gd name="connsiteY7" fmla="*/ 1991870 h 2075483"/>
              <a:gd name="connsiteX8" fmla="*/ 0 w 836132"/>
              <a:gd name="connsiteY8" fmla="*/ 83613 h 20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132" h="2075483">
                <a:moveTo>
                  <a:pt x="0" y="83613"/>
                </a:moveTo>
                <a:cubicBezTo>
                  <a:pt x="0" y="37435"/>
                  <a:pt x="37435" y="0"/>
                  <a:pt x="83613" y="0"/>
                </a:cubicBezTo>
                <a:lnTo>
                  <a:pt x="752519" y="0"/>
                </a:lnTo>
                <a:cubicBezTo>
                  <a:pt x="798697" y="0"/>
                  <a:pt x="836132" y="37435"/>
                  <a:pt x="836132" y="83613"/>
                </a:cubicBezTo>
                <a:lnTo>
                  <a:pt x="836132" y="1991870"/>
                </a:lnTo>
                <a:cubicBezTo>
                  <a:pt x="836132" y="2038048"/>
                  <a:pt x="798697" y="2075483"/>
                  <a:pt x="752519" y="2075483"/>
                </a:cubicBezTo>
                <a:lnTo>
                  <a:pt x="83613" y="2075483"/>
                </a:lnTo>
                <a:cubicBezTo>
                  <a:pt x="37435" y="2075483"/>
                  <a:pt x="0" y="2038048"/>
                  <a:pt x="0" y="1991870"/>
                </a:cubicBezTo>
                <a:lnTo>
                  <a:pt x="0" y="83613"/>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1490939" numCol="1" spcCol="1270" anchor="ctr" anchorCtr="0">
            <a:noAutofit/>
          </a:bodyPr>
          <a:lstStyle/>
          <a:p>
            <a:pPr marL="0" lvl="0" indent="0" algn="ctr" defTabSz="444500">
              <a:lnSpc>
                <a:spcPct val="90000"/>
              </a:lnSpc>
              <a:spcBef>
                <a:spcPct val="0"/>
              </a:spcBef>
              <a:spcAft>
                <a:spcPct val="35000"/>
              </a:spcAft>
              <a:buNone/>
            </a:pPr>
            <a:endParaRPr lang="en-US" sz="1200" b="1" kern="1200" dirty="0"/>
          </a:p>
        </p:txBody>
      </p:sp>
      <p:cxnSp>
        <p:nvCxnSpPr>
          <p:cNvPr id="4" name="Straight Connector 3">
            <a:extLst>
              <a:ext uri="{FF2B5EF4-FFF2-40B4-BE49-F238E27FC236}">
                <a16:creationId xmlns:a16="http://schemas.microsoft.com/office/drawing/2014/main" xmlns="" id="{9C99138D-07CF-444E-A250-45EEC5850E4A}"/>
              </a:ext>
            </a:extLst>
          </p:cNvPr>
          <p:cNvCxnSpPr>
            <a:cxnSpLocks/>
          </p:cNvCxnSpPr>
          <p:nvPr/>
        </p:nvCxnSpPr>
        <p:spPr>
          <a:xfrm>
            <a:off x="1743298" y="3009593"/>
            <a:ext cx="0" cy="145194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xmlns="" id="{50371718-5CF8-4C71-98E2-1001160B9C02}"/>
              </a:ext>
            </a:extLst>
          </p:cNvPr>
          <p:cNvSpPr txBox="1"/>
          <p:nvPr/>
        </p:nvSpPr>
        <p:spPr>
          <a:xfrm>
            <a:off x="4372395" y="2630101"/>
            <a:ext cx="667106" cy="276999"/>
          </a:xfrm>
          <a:prstGeom prst="rect">
            <a:avLst/>
          </a:prstGeom>
          <a:noFill/>
          <a:ln>
            <a:solidFill>
              <a:schemeClr val="accent1"/>
            </a:solidFill>
          </a:ln>
        </p:spPr>
        <p:txBody>
          <a:bodyPr wrap="none" rtlCol="0">
            <a:spAutoFit/>
          </a:bodyPr>
          <a:lstStyle/>
          <a:p>
            <a:r>
              <a:rPr lang="en-US" sz="1200" dirty="0"/>
              <a:t>Contact</a:t>
            </a:r>
          </a:p>
        </p:txBody>
      </p:sp>
      <p:sp>
        <p:nvSpPr>
          <p:cNvPr id="43" name="TextBox 42">
            <a:extLst>
              <a:ext uri="{FF2B5EF4-FFF2-40B4-BE49-F238E27FC236}">
                <a16:creationId xmlns:a16="http://schemas.microsoft.com/office/drawing/2014/main" xmlns="" id="{C9D6D6F0-8215-472F-90F9-BA9A9ABA73EF}"/>
              </a:ext>
            </a:extLst>
          </p:cNvPr>
          <p:cNvSpPr txBox="1"/>
          <p:nvPr/>
        </p:nvSpPr>
        <p:spPr>
          <a:xfrm>
            <a:off x="5051400" y="2630101"/>
            <a:ext cx="602409" cy="276999"/>
          </a:xfrm>
          <a:prstGeom prst="rect">
            <a:avLst/>
          </a:prstGeom>
          <a:noFill/>
          <a:ln>
            <a:solidFill>
              <a:schemeClr val="accent1"/>
            </a:solidFill>
          </a:ln>
        </p:spPr>
        <p:txBody>
          <a:bodyPr wrap="none" rtlCol="0">
            <a:spAutoFit/>
          </a:bodyPr>
          <a:lstStyle/>
          <a:p>
            <a:r>
              <a:rPr lang="en-US" sz="1200" dirty="0"/>
              <a:t>Search</a:t>
            </a:r>
          </a:p>
        </p:txBody>
      </p:sp>
      <p:sp>
        <p:nvSpPr>
          <p:cNvPr id="46" name="TextBox 45">
            <a:extLst>
              <a:ext uri="{FF2B5EF4-FFF2-40B4-BE49-F238E27FC236}">
                <a16:creationId xmlns:a16="http://schemas.microsoft.com/office/drawing/2014/main" xmlns="" id="{48D5E558-1579-4501-BE49-0F2EF3C394D4}"/>
              </a:ext>
            </a:extLst>
          </p:cNvPr>
          <p:cNvSpPr txBox="1"/>
          <p:nvPr/>
        </p:nvSpPr>
        <p:spPr>
          <a:xfrm>
            <a:off x="852372" y="3205254"/>
            <a:ext cx="596638" cy="276999"/>
          </a:xfrm>
          <a:prstGeom prst="rect">
            <a:avLst/>
          </a:prstGeom>
          <a:noFill/>
          <a:ln>
            <a:noFill/>
          </a:ln>
        </p:spPr>
        <p:txBody>
          <a:bodyPr wrap="none" rtlCol="0">
            <a:spAutoFit/>
          </a:bodyPr>
          <a:lstStyle/>
          <a:p>
            <a:r>
              <a:rPr lang="en-US" sz="1200" b="1" dirty="0"/>
              <a:t>HOME</a:t>
            </a:r>
          </a:p>
        </p:txBody>
      </p:sp>
      <p:sp>
        <p:nvSpPr>
          <p:cNvPr id="47" name="TextBox 46">
            <a:extLst>
              <a:ext uri="{FF2B5EF4-FFF2-40B4-BE49-F238E27FC236}">
                <a16:creationId xmlns:a16="http://schemas.microsoft.com/office/drawing/2014/main" xmlns="" id="{8E20B25D-81A8-47AA-932E-CB915B11BF9B}"/>
              </a:ext>
            </a:extLst>
          </p:cNvPr>
          <p:cNvSpPr txBox="1"/>
          <p:nvPr/>
        </p:nvSpPr>
        <p:spPr>
          <a:xfrm>
            <a:off x="1905486" y="3205254"/>
            <a:ext cx="900375" cy="276999"/>
          </a:xfrm>
          <a:prstGeom prst="rect">
            <a:avLst/>
          </a:prstGeom>
          <a:noFill/>
          <a:ln>
            <a:noFill/>
          </a:ln>
        </p:spPr>
        <p:txBody>
          <a:bodyPr wrap="none" rtlCol="0">
            <a:spAutoFit/>
          </a:bodyPr>
          <a:lstStyle/>
          <a:p>
            <a:r>
              <a:rPr lang="en-US" sz="1200" b="1" dirty="0"/>
              <a:t>MEET KATE</a:t>
            </a:r>
          </a:p>
        </p:txBody>
      </p:sp>
      <p:sp>
        <p:nvSpPr>
          <p:cNvPr id="51" name="TextBox 50">
            <a:extLst>
              <a:ext uri="{FF2B5EF4-FFF2-40B4-BE49-F238E27FC236}">
                <a16:creationId xmlns:a16="http://schemas.microsoft.com/office/drawing/2014/main" xmlns="" id="{A9C6E3C9-A64D-42EA-B087-44614CFB4296}"/>
              </a:ext>
            </a:extLst>
          </p:cNvPr>
          <p:cNvSpPr txBox="1"/>
          <p:nvPr/>
        </p:nvSpPr>
        <p:spPr>
          <a:xfrm>
            <a:off x="2986539" y="3205254"/>
            <a:ext cx="1015406" cy="276999"/>
          </a:xfrm>
          <a:prstGeom prst="rect">
            <a:avLst/>
          </a:prstGeom>
          <a:noFill/>
          <a:ln>
            <a:noFill/>
          </a:ln>
        </p:spPr>
        <p:txBody>
          <a:bodyPr wrap="none" rtlCol="0">
            <a:spAutoFit/>
          </a:bodyPr>
          <a:lstStyle/>
          <a:p>
            <a:r>
              <a:rPr lang="en-US" sz="1200" b="1" dirty="0"/>
              <a:t>CONSULTING</a:t>
            </a:r>
          </a:p>
        </p:txBody>
      </p:sp>
      <p:sp>
        <p:nvSpPr>
          <p:cNvPr id="52" name="TextBox 51">
            <a:extLst>
              <a:ext uri="{FF2B5EF4-FFF2-40B4-BE49-F238E27FC236}">
                <a16:creationId xmlns:a16="http://schemas.microsoft.com/office/drawing/2014/main" xmlns="" id="{303AA633-0A0D-4184-BDEB-1EBC5C63939D}"/>
              </a:ext>
            </a:extLst>
          </p:cNvPr>
          <p:cNvSpPr txBox="1"/>
          <p:nvPr/>
        </p:nvSpPr>
        <p:spPr>
          <a:xfrm>
            <a:off x="4136544" y="3205254"/>
            <a:ext cx="769763" cy="276999"/>
          </a:xfrm>
          <a:prstGeom prst="rect">
            <a:avLst/>
          </a:prstGeom>
          <a:noFill/>
          <a:ln>
            <a:noFill/>
          </a:ln>
        </p:spPr>
        <p:txBody>
          <a:bodyPr wrap="none" rtlCol="0">
            <a:spAutoFit/>
          </a:bodyPr>
          <a:lstStyle/>
          <a:p>
            <a:r>
              <a:rPr lang="en-US" sz="1200" b="1" dirty="0"/>
              <a:t>WRITING</a:t>
            </a:r>
          </a:p>
        </p:txBody>
      </p:sp>
      <p:sp>
        <p:nvSpPr>
          <p:cNvPr id="54" name="Freeform: Shape 53">
            <a:extLst>
              <a:ext uri="{FF2B5EF4-FFF2-40B4-BE49-F238E27FC236}">
                <a16:creationId xmlns:a16="http://schemas.microsoft.com/office/drawing/2014/main" xmlns="" id="{E05442BD-9897-47C9-AB30-6278F8CB711A}"/>
              </a:ext>
            </a:extLst>
          </p:cNvPr>
          <p:cNvSpPr/>
          <p:nvPr/>
        </p:nvSpPr>
        <p:spPr>
          <a:xfrm>
            <a:off x="5156158" y="3058454"/>
            <a:ext cx="1053114" cy="1065551"/>
          </a:xfrm>
          <a:custGeom>
            <a:avLst/>
            <a:gdLst>
              <a:gd name="connsiteX0" fmla="*/ 0 w 836132"/>
              <a:gd name="connsiteY0" fmla="*/ 83613 h 2075483"/>
              <a:gd name="connsiteX1" fmla="*/ 83613 w 836132"/>
              <a:gd name="connsiteY1" fmla="*/ 0 h 2075483"/>
              <a:gd name="connsiteX2" fmla="*/ 752519 w 836132"/>
              <a:gd name="connsiteY2" fmla="*/ 0 h 2075483"/>
              <a:gd name="connsiteX3" fmla="*/ 836132 w 836132"/>
              <a:gd name="connsiteY3" fmla="*/ 83613 h 2075483"/>
              <a:gd name="connsiteX4" fmla="*/ 836132 w 836132"/>
              <a:gd name="connsiteY4" fmla="*/ 1991870 h 2075483"/>
              <a:gd name="connsiteX5" fmla="*/ 752519 w 836132"/>
              <a:gd name="connsiteY5" fmla="*/ 2075483 h 2075483"/>
              <a:gd name="connsiteX6" fmla="*/ 83613 w 836132"/>
              <a:gd name="connsiteY6" fmla="*/ 2075483 h 2075483"/>
              <a:gd name="connsiteX7" fmla="*/ 0 w 836132"/>
              <a:gd name="connsiteY7" fmla="*/ 1991870 h 2075483"/>
              <a:gd name="connsiteX8" fmla="*/ 0 w 836132"/>
              <a:gd name="connsiteY8" fmla="*/ 83613 h 20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132" h="2075483">
                <a:moveTo>
                  <a:pt x="0" y="83613"/>
                </a:moveTo>
                <a:cubicBezTo>
                  <a:pt x="0" y="37435"/>
                  <a:pt x="37435" y="0"/>
                  <a:pt x="83613" y="0"/>
                </a:cubicBezTo>
                <a:lnTo>
                  <a:pt x="752519" y="0"/>
                </a:lnTo>
                <a:cubicBezTo>
                  <a:pt x="798697" y="0"/>
                  <a:pt x="836132" y="37435"/>
                  <a:pt x="836132" y="83613"/>
                </a:cubicBezTo>
                <a:lnTo>
                  <a:pt x="836132" y="1991870"/>
                </a:lnTo>
                <a:cubicBezTo>
                  <a:pt x="836132" y="2038048"/>
                  <a:pt x="798697" y="2075483"/>
                  <a:pt x="752519" y="2075483"/>
                </a:cubicBezTo>
                <a:lnTo>
                  <a:pt x="83613" y="2075483"/>
                </a:lnTo>
                <a:cubicBezTo>
                  <a:pt x="37435" y="2075483"/>
                  <a:pt x="0" y="2038048"/>
                  <a:pt x="0" y="1991870"/>
                </a:cubicBezTo>
                <a:lnTo>
                  <a:pt x="0" y="83613"/>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1490939" numCol="1" spcCol="1270" anchor="ctr" anchorCtr="0">
            <a:noAutofit/>
          </a:bodyPr>
          <a:lstStyle/>
          <a:p>
            <a:pPr marL="0" lvl="0" indent="0" algn="ctr" defTabSz="444500">
              <a:lnSpc>
                <a:spcPct val="90000"/>
              </a:lnSpc>
              <a:spcBef>
                <a:spcPct val="0"/>
              </a:spcBef>
              <a:spcAft>
                <a:spcPct val="35000"/>
              </a:spcAft>
              <a:buNone/>
            </a:pPr>
            <a:endParaRPr lang="en-US" sz="1200" b="1" kern="1200" dirty="0"/>
          </a:p>
        </p:txBody>
      </p:sp>
      <p:sp>
        <p:nvSpPr>
          <p:cNvPr id="55" name="TextBox 54">
            <a:extLst>
              <a:ext uri="{FF2B5EF4-FFF2-40B4-BE49-F238E27FC236}">
                <a16:creationId xmlns:a16="http://schemas.microsoft.com/office/drawing/2014/main" xmlns="" id="{39654CA3-56D6-400B-AB06-5BD2CFA9CFD7}"/>
              </a:ext>
            </a:extLst>
          </p:cNvPr>
          <p:cNvSpPr txBox="1"/>
          <p:nvPr/>
        </p:nvSpPr>
        <p:spPr>
          <a:xfrm>
            <a:off x="5297833" y="3205254"/>
            <a:ext cx="785921" cy="276999"/>
          </a:xfrm>
          <a:prstGeom prst="rect">
            <a:avLst/>
          </a:prstGeom>
          <a:noFill/>
          <a:ln>
            <a:noFill/>
          </a:ln>
        </p:spPr>
        <p:txBody>
          <a:bodyPr wrap="none" rtlCol="0">
            <a:spAutoFit/>
          </a:bodyPr>
          <a:lstStyle/>
          <a:p>
            <a:r>
              <a:rPr lang="en-US" sz="1200" b="1" dirty="0"/>
              <a:t>CONTACT</a:t>
            </a:r>
          </a:p>
        </p:txBody>
      </p:sp>
      <p:sp>
        <p:nvSpPr>
          <p:cNvPr id="56" name="Freeform: Shape 55">
            <a:extLst>
              <a:ext uri="{FF2B5EF4-FFF2-40B4-BE49-F238E27FC236}">
                <a16:creationId xmlns:a16="http://schemas.microsoft.com/office/drawing/2014/main" xmlns="" id="{574A32AA-159E-4BA3-96C3-9863AF5D7431}"/>
              </a:ext>
            </a:extLst>
          </p:cNvPr>
          <p:cNvSpPr/>
          <p:nvPr/>
        </p:nvSpPr>
        <p:spPr>
          <a:xfrm>
            <a:off x="678388" y="5604253"/>
            <a:ext cx="1053114" cy="1065551"/>
          </a:xfrm>
          <a:custGeom>
            <a:avLst/>
            <a:gdLst>
              <a:gd name="connsiteX0" fmla="*/ 0 w 836132"/>
              <a:gd name="connsiteY0" fmla="*/ 83613 h 2075483"/>
              <a:gd name="connsiteX1" fmla="*/ 83613 w 836132"/>
              <a:gd name="connsiteY1" fmla="*/ 0 h 2075483"/>
              <a:gd name="connsiteX2" fmla="*/ 752519 w 836132"/>
              <a:gd name="connsiteY2" fmla="*/ 0 h 2075483"/>
              <a:gd name="connsiteX3" fmla="*/ 836132 w 836132"/>
              <a:gd name="connsiteY3" fmla="*/ 83613 h 2075483"/>
              <a:gd name="connsiteX4" fmla="*/ 836132 w 836132"/>
              <a:gd name="connsiteY4" fmla="*/ 1991870 h 2075483"/>
              <a:gd name="connsiteX5" fmla="*/ 752519 w 836132"/>
              <a:gd name="connsiteY5" fmla="*/ 2075483 h 2075483"/>
              <a:gd name="connsiteX6" fmla="*/ 83613 w 836132"/>
              <a:gd name="connsiteY6" fmla="*/ 2075483 h 2075483"/>
              <a:gd name="connsiteX7" fmla="*/ 0 w 836132"/>
              <a:gd name="connsiteY7" fmla="*/ 1991870 h 2075483"/>
              <a:gd name="connsiteX8" fmla="*/ 0 w 836132"/>
              <a:gd name="connsiteY8" fmla="*/ 83613 h 20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132" h="2075483">
                <a:moveTo>
                  <a:pt x="0" y="83613"/>
                </a:moveTo>
                <a:cubicBezTo>
                  <a:pt x="0" y="37435"/>
                  <a:pt x="37435" y="0"/>
                  <a:pt x="83613" y="0"/>
                </a:cubicBezTo>
                <a:lnTo>
                  <a:pt x="752519" y="0"/>
                </a:lnTo>
                <a:cubicBezTo>
                  <a:pt x="798697" y="0"/>
                  <a:pt x="836132" y="37435"/>
                  <a:pt x="836132" y="83613"/>
                </a:cubicBezTo>
                <a:lnTo>
                  <a:pt x="836132" y="1991870"/>
                </a:lnTo>
                <a:cubicBezTo>
                  <a:pt x="836132" y="2038048"/>
                  <a:pt x="798697" y="2075483"/>
                  <a:pt x="752519" y="2075483"/>
                </a:cubicBezTo>
                <a:lnTo>
                  <a:pt x="83613" y="2075483"/>
                </a:lnTo>
                <a:cubicBezTo>
                  <a:pt x="37435" y="2075483"/>
                  <a:pt x="0" y="2038048"/>
                  <a:pt x="0" y="1991870"/>
                </a:cubicBezTo>
                <a:lnTo>
                  <a:pt x="0" y="83613"/>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1490939" numCol="1" spcCol="1270" anchor="ctr" anchorCtr="0">
            <a:noAutofit/>
          </a:bodyPr>
          <a:lstStyle/>
          <a:p>
            <a:pPr marL="0" lvl="0" indent="0" algn="ctr" defTabSz="444500">
              <a:lnSpc>
                <a:spcPct val="90000"/>
              </a:lnSpc>
              <a:spcBef>
                <a:spcPct val="0"/>
              </a:spcBef>
              <a:spcAft>
                <a:spcPct val="35000"/>
              </a:spcAft>
              <a:buNone/>
            </a:pPr>
            <a:endParaRPr lang="en-US" sz="1200" b="1" kern="1200" dirty="0"/>
          </a:p>
        </p:txBody>
      </p:sp>
      <p:sp>
        <p:nvSpPr>
          <p:cNvPr id="57" name="Freeform: Shape 56">
            <a:extLst>
              <a:ext uri="{FF2B5EF4-FFF2-40B4-BE49-F238E27FC236}">
                <a16:creationId xmlns:a16="http://schemas.microsoft.com/office/drawing/2014/main" xmlns="" id="{62732AFF-6D4A-4CF5-ADB8-4BC826F72D63}"/>
              </a:ext>
            </a:extLst>
          </p:cNvPr>
          <p:cNvSpPr/>
          <p:nvPr/>
        </p:nvSpPr>
        <p:spPr>
          <a:xfrm>
            <a:off x="1849980" y="5604253"/>
            <a:ext cx="1053114" cy="1065551"/>
          </a:xfrm>
          <a:custGeom>
            <a:avLst/>
            <a:gdLst>
              <a:gd name="connsiteX0" fmla="*/ 0 w 836132"/>
              <a:gd name="connsiteY0" fmla="*/ 83613 h 2075483"/>
              <a:gd name="connsiteX1" fmla="*/ 83613 w 836132"/>
              <a:gd name="connsiteY1" fmla="*/ 0 h 2075483"/>
              <a:gd name="connsiteX2" fmla="*/ 752519 w 836132"/>
              <a:gd name="connsiteY2" fmla="*/ 0 h 2075483"/>
              <a:gd name="connsiteX3" fmla="*/ 836132 w 836132"/>
              <a:gd name="connsiteY3" fmla="*/ 83613 h 2075483"/>
              <a:gd name="connsiteX4" fmla="*/ 836132 w 836132"/>
              <a:gd name="connsiteY4" fmla="*/ 1991870 h 2075483"/>
              <a:gd name="connsiteX5" fmla="*/ 752519 w 836132"/>
              <a:gd name="connsiteY5" fmla="*/ 2075483 h 2075483"/>
              <a:gd name="connsiteX6" fmla="*/ 83613 w 836132"/>
              <a:gd name="connsiteY6" fmla="*/ 2075483 h 2075483"/>
              <a:gd name="connsiteX7" fmla="*/ 0 w 836132"/>
              <a:gd name="connsiteY7" fmla="*/ 1991870 h 2075483"/>
              <a:gd name="connsiteX8" fmla="*/ 0 w 836132"/>
              <a:gd name="connsiteY8" fmla="*/ 83613 h 20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132" h="2075483">
                <a:moveTo>
                  <a:pt x="0" y="83613"/>
                </a:moveTo>
                <a:cubicBezTo>
                  <a:pt x="0" y="37435"/>
                  <a:pt x="37435" y="0"/>
                  <a:pt x="83613" y="0"/>
                </a:cubicBezTo>
                <a:lnTo>
                  <a:pt x="752519" y="0"/>
                </a:lnTo>
                <a:cubicBezTo>
                  <a:pt x="798697" y="0"/>
                  <a:pt x="836132" y="37435"/>
                  <a:pt x="836132" y="83613"/>
                </a:cubicBezTo>
                <a:lnTo>
                  <a:pt x="836132" y="1991870"/>
                </a:lnTo>
                <a:cubicBezTo>
                  <a:pt x="836132" y="2038048"/>
                  <a:pt x="798697" y="2075483"/>
                  <a:pt x="752519" y="2075483"/>
                </a:cubicBezTo>
                <a:lnTo>
                  <a:pt x="83613" y="2075483"/>
                </a:lnTo>
                <a:cubicBezTo>
                  <a:pt x="37435" y="2075483"/>
                  <a:pt x="0" y="2038048"/>
                  <a:pt x="0" y="1991870"/>
                </a:cubicBezTo>
                <a:lnTo>
                  <a:pt x="0" y="83613"/>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1490939" numCol="1" spcCol="1270" anchor="ctr" anchorCtr="0">
            <a:noAutofit/>
          </a:bodyPr>
          <a:lstStyle/>
          <a:p>
            <a:pPr marL="0" lvl="0" indent="0" algn="ctr" defTabSz="444500">
              <a:lnSpc>
                <a:spcPct val="90000"/>
              </a:lnSpc>
              <a:spcBef>
                <a:spcPct val="0"/>
              </a:spcBef>
              <a:spcAft>
                <a:spcPct val="35000"/>
              </a:spcAft>
              <a:buNone/>
            </a:pPr>
            <a:endParaRPr lang="en-US" sz="1200" b="1" kern="1200" dirty="0"/>
          </a:p>
          <a:p>
            <a:pPr marL="0" lvl="0" indent="0" algn="ctr" defTabSz="444500">
              <a:lnSpc>
                <a:spcPct val="90000"/>
              </a:lnSpc>
              <a:spcBef>
                <a:spcPct val="0"/>
              </a:spcBef>
              <a:spcAft>
                <a:spcPct val="35000"/>
              </a:spcAft>
              <a:buNone/>
            </a:pPr>
            <a:endParaRPr lang="en-US" sz="1200" b="1" kern="1200" dirty="0"/>
          </a:p>
        </p:txBody>
      </p:sp>
      <p:sp>
        <p:nvSpPr>
          <p:cNvPr id="58" name="Freeform: Shape 57">
            <a:extLst>
              <a:ext uri="{FF2B5EF4-FFF2-40B4-BE49-F238E27FC236}">
                <a16:creationId xmlns:a16="http://schemas.microsoft.com/office/drawing/2014/main" xmlns="" id="{4F038317-D01D-4001-B6E6-9F493BA23FB5}"/>
              </a:ext>
            </a:extLst>
          </p:cNvPr>
          <p:cNvSpPr/>
          <p:nvPr/>
        </p:nvSpPr>
        <p:spPr>
          <a:xfrm>
            <a:off x="2961736" y="5604253"/>
            <a:ext cx="1053114" cy="1065551"/>
          </a:xfrm>
          <a:custGeom>
            <a:avLst/>
            <a:gdLst>
              <a:gd name="connsiteX0" fmla="*/ 0 w 836132"/>
              <a:gd name="connsiteY0" fmla="*/ 83613 h 2075483"/>
              <a:gd name="connsiteX1" fmla="*/ 83613 w 836132"/>
              <a:gd name="connsiteY1" fmla="*/ 0 h 2075483"/>
              <a:gd name="connsiteX2" fmla="*/ 752519 w 836132"/>
              <a:gd name="connsiteY2" fmla="*/ 0 h 2075483"/>
              <a:gd name="connsiteX3" fmla="*/ 836132 w 836132"/>
              <a:gd name="connsiteY3" fmla="*/ 83613 h 2075483"/>
              <a:gd name="connsiteX4" fmla="*/ 836132 w 836132"/>
              <a:gd name="connsiteY4" fmla="*/ 1991870 h 2075483"/>
              <a:gd name="connsiteX5" fmla="*/ 752519 w 836132"/>
              <a:gd name="connsiteY5" fmla="*/ 2075483 h 2075483"/>
              <a:gd name="connsiteX6" fmla="*/ 83613 w 836132"/>
              <a:gd name="connsiteY6" fmla="*/ 2075483 h 2075483"/>
              <a:gd name="connsiteX7" fmla="*/ 0 w 836132"/>
              <a:gd name="connsiteY7" fmla="*/ 1991870 h 2075483"/>
              <a:gd name="connsiteX8" fmla="*/ 0 w 836132"/>
              <a:gd name="connsiteY8" fmla="*/ 83613 h 20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132" h="2075483">
                <a:moveTo>
                  <a:pt x="0" y="83613"/>
                </a:moveTo>
                <a:cubicBezTo>
                  <a:pt x="0" y="37435"/>
                  <a:pt x="37435" y="0"/>
                  <a:pt x="83613" y="0"/>
                </a:cubicBezTo>
                <a:lnTo>
                  <a:pt x="752519" y="0"/>
                </a:lnTo>
                <a:cubicBezTo>
                  <a:pt x="798697" y="0"/>
                  <a:pt x="836132" y="37435"/>
                  <a:pt x="836132" y="83613"/>
                </a:cubicBezTo>
                <a:lnTo>
                  <a:pt x="836132" y="1991870"/>
                </a:lnTo>
                <a:cubicBezTo>
                  <a:pt x="836132" y="2038048"/>
                  <a:pt x="798697" y="2075483"/>
                  <a:pt x="752519" y="2075483"/>
                </a:cubicBezTo>
                <a:lnTo>
                  <a:pt x="83613" y="2075483"/>
                </a:lnTo>
                <a:cubicBezTo>
                  <a:pt x="37435" y="2075483"/>
                  <a:pt x="0" y="2038048"/>
                  <a:pt x="0" y="1991870"/>
                </a:cubicBezTo>
                <a:lnTo>
                  <a:pt x="0" y="83613"/>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1490939" numCol="1" spcCol="1270" anchor="ctr" anchorCtr="0">
            <a:noAutofit/>
          </a:bodyPr>
          <a:lstStyle/>
          <a:p>
            <a:pPr marL="0" lvl="0" indent="0" algn="ctr" defTabSz="444500">
              <a:lnSpc>
                <a:spcPct val="90000"/>
              </a:lnSpc>
              <a:spcBef>
                <a:spcPct val="0"/>
              </a:spcBef>
              <a:spcAft>
                <a:spcPct val="35000"/>
              </a:spcAft>
              <a:buNone/>
            </a:pPr>
            <a:endParaRPr lang="en-US" sz="1200" b="1" kern="1200" dirty="0"/>
          </a:p>
        </p:txBody>
      </p:sp>
      <p:sp>
        <p:nvSpPr>
          <p:cNvPr id="59" name="Freeform: Shape 58">
            <a:extLst>
              <a:ext uri="{FF2B5EF4-FFF2-40B4-BE49-F238E27FC236}">
                <a16:creationId xmlns:a16="http://schemas.microsoft.com/office/drawing/2014/main" xmlns="" id="{76112B21-BB06-4E66-97FE-39358B6EB181}"/>
              </a:ext>
            </a:extLst>
          </p:cNvPr>
          <p:cNvSpPr/>
          <p:nvPr/>
        </p:nvSpPr>
        <p:spPr>
          <a:xfrm>
            <a:off x="4056273" y="5604253"/>
            <a:ext cx="1053114" cy="1065551"/>
          </a:xfrm>
          <a:custGeom>
            <a:avLst/>
            <a:gdLst>
              <a:gd name="connsiteX0" fmla="*/ 0 w 836132"/>
              <a:gd name="connsiteY0" fmla="*/ 83613 h 2075483"/>
              <a:gd name="connsiteX1" fmla="*/ 83613 w 836132"/>
              <a:gd name="connsiteY1" fmla="*/ 0 h 2075483"/>
              <a:gd name="connsiteX2" fmla="*/ 752519 w 836132"/>
              <a:gd name="connsiteY2" fmla="*/ 0 h 2075483"/>
              <a:gd name="connsiteX3" fmla="*/ 836132 w 836132"/>
              <a:gd name="connsiteY3" fmla="*/ 83613 h 2075483"/>
              <a:gd name="connsiteX4" fmla="*/ 836132 w 836132"/>
              <a:gd name="connsiteY4" fmla="*/ 1991870 h 2075483"/>
              <a:gd name="connsiteX5" fmla="*/ 752519 w 836132"/>
              <a:gd name="connsiteY5" fmla="*/ 2075483 h 2075483"/>
              <a:gd name="connsiteX6" fmla="*/ 83613 w 836132"/>
              <a:gd name="connsiteY6" fmla="*/ 2075483 h 2075483"/>
              <a:gd name="connsiteX7" fmla="*/ 0 w 836132"/>
              <a:gd name="connsiteY7" fmla="*/ 1991870 h 2075483"/>
              <a:gd name="connsiteX8" fmla="*/ 0 w 836132"/>
              <a:gd name="connsiteY8" fmla="*/ 83613 h 20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132" h="2075483">
                <a:moveTo>
                  <a:pt x="0" y="83613"/>
                </a:moveTo>
                <a:cubicBezTo>
                  <a:pt x="0" y="37435"/>
                  <a:pt x="37435" y="0"/>
                  <a:pt x="83613" y="0"/>
                </a:cubicBezTo>
                <a:lnTo>
                  <a:pt x="752519" y="0"/>
                </a:lnTo>
                <a:cubicBezTo>
                  <a:pt x="798697" y="0"/>
                  <a:pt x="836132" y="37435"/>
                  <a:pt x="836132" y="83613"/>
                </a:cubicBezTo>
                <a:lnTo>
                  <a:pt x="836132" y="1991870"/>
                </a:lnTo>
                <a:cubicBezTo>
                  <a:pt x="836132" y="2038048"/>
                  <a:pt x="798697" y="2075483"/>
                  <a:pt x="752519" y="2075483"/>
                </a:cubicBezTo>
                <a:lnTo>
                  <a:pt x="83613" y="2075483"/>
                </a:lnTo>
                <a:cubicBezTo>
                  <a:pt x="37435" y="2075483"/>
                  <a:pt x="0" y="2038048"/>
                  <a:pt x="0" y="1991870"/>
                </a:cubicBezTo>
                <a:lnTo>
                  <a:pt x="0" y="83613"/>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1490939" numCol="1" spcCol="1270" anchor="ctr" anchorCtr="0">
            <a:noAutofit/>
          </a:bodyPr>
          <a:lstStyle/>
          <a:p>
            <a:pPr marL="0" lvl="0" indent="0" algn="ctr" defTabSz="444500">
              <a:lnSpc>
                <a:spcPct val="90000"/>
              </a:lnSpc>
              <a:spcBef>
                <a:spcPct val="0"/>
              </a:spcBef>
              <a:spcAft>
                <a:spcPct val="35000"/>
              </a:spcAft>
              <a:buNone/>
            </a:pPr>
            <a:endParaRPr lang="en-US" sz="1200" b="1" kern="1200" dirty="0"/>
          </a:p>
        </p:txBody>
      </p:sp>
      <p:cxnSp>
        <p:nvCxnSpPr>
          <p:cNvPr id="60" name="Straight Connector 59">
            <a:extLst>
              <a:ext uri="{FF2B5EF4-FFF2-40B4-BE49-F238E27FC236}">
                <a16:creationId xmlns:a16="http://schemas.microsoft.com/office/drawing/2014/main" xmlns="" id="{3A9FE946-1FC3-44B7-8D0E-42C1F23CE380}"/>
              </a:ext>
            </a:extLst>
          </p:cNvPr>
          <p:cNvCxnSpPr>
            <a:cxnSpLocks/>
          </p:cNvCxnSpPr>
          <p:nvPr/>
        </p:nvCxnSpPr>
        <p:spPr>
          <a:xfrm>
            <a:off x="1772958" y="5555392"/>
            <a:ext cx="0" cy="145194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1" name="TextBox 60">
            <a:extLst>
              <a:ext uri="{FF2B5EF4-FFF2-40B4-BE49-F238E27FC236}">
                <a16:creationId xmlns:a16="http://schemas.microsoft.com/office/drawing/2014/main" xmlns="" id="{0133452C-FE51-4681-920F-36077AE6A19B}"/>
              </a:ext>
            </a:extLst>
          </p:cNvPr>
          <p:cNvSpPr txBox="1"/>
          <p:nvPr/>
        </p:nvSpPr>
        <p:spPr>
          <a:xfrm>
            <a:off x="882032" y="5751053"/>
            <a:ext cx="596638" cy="276999"/>
          </a:xfrm>
          <a:prstGeom prst="rect">
            <a:avLst/>
          </a:prstGeom>
          <a:noFill/>
          <a:ln>
            <a:noFill/>
          </a:ln>
        </p:spPr>
        <p:txBody>
          <a:bodyPr wrap="none" rtlCol="0">
            <a:spAutoFit/>
          </a:bodyPr>
          <a:lstStyle/>
          <a:p>
            <a:r>
              <a:rPr lang="en-US" sz="1200" b="1" dirty="0"/>
              <a:t>HOME</a:t>
            </a:r>
          </a:p>
        </p:txBody>
      </p:sp>
      <p:sp>
        <p:nvSpPr>
          <p:cNvPr id="62" name="TextBox 61">
            <a:extLst>
              <a:ext uri="{FF2B5EF4-FFF2-40B4-BE49-F238E27FC236}">
                <a16:creationId xmlns:a16="http://schemas.microsoft.com/office/drawing/2014/main" xmlns="" id="{BE8FE9B8-8590-4FED-9138-929783A08346}"/>
              </a:ext>
            </a:extLst>
          </p:cNvPr>
          <p:cNvSpPr txBox="1"/>
          <p:nvPr/>
        </p:nvSpPr>
        <p:spPr>
          <a:xfrm>
            <a:off x="1935146" y="5751053"/>
            <a:ext cx="646331" cy="646331"/>
          </a:xfrm>
          <a:prstGeom prst="rect">
            <a:avLst/>
          </a:prstGeom>
          <a:noFill/>
          <a:ln>
            <a:noFill/>
          </a:ln>
        </p:spPr>
        <p:txBody>
          <a:bodyPr wrap="none" rtlCol="0">
            <a:spAutoFit/>
          </a:bodyPr>
          <a:lstStyle/>
          <a:p>
            <a:r>
              <a:rPr lang="en-US" sz="1200" b="1" dirty="0"/>
              <a:t>ABOUT</a:t>
            </a:r>
          </a:p>
          <a:p>
            <a:r>
              <a:rPr lang="en-US" sz="1200" b="1" dirty="0"/>
              <a:t>BIO</a:t>
            </a:r>
          </a:p>
          <a:p>
            <a:endParaRPr lang="en-US" sz="1200" b="1" dirty="0"/>
          </a:p>
        </p:txBody>
      </p:sp>
      <p:sp>
        <p:nvSpPr>
          <p:cNvPr id="63" name="TextBox 62">
            <a:extLst>
              <a:ext uri="{FF2B5EF4-FFF2-40B4-BE49-F238E27FC236}">
                <a16:creationId xmlns:a16="http://schemas.microsoft.com/office/drawing/2014/main" xmlns="" id="{38C50F3A-22A5-427D-840F-00E622112FE4}"/>
              </a:ext>
            </a:extLst>
          </p:cNvPr>
          <p:cNvSpPr txBox="1"/>
          <p:nvPr/>
        </p:nvSpPr>
        <p:spPr>
          <a:xfrm>
            <a:off x="3016199" y="5751053"/>
            <a:ext cx="802399" cy="646331"/>
          </a:xfrm>
          <a:prstGeom prst="rect">
            <a:avLst/>
          </a:prstGeom>
          <a:noFill/>
          <a:ln>
            <a:noFill/>
          </a:ln>
        </p:spPr>
        <p:txBody>
          <a:bodyPr wrap="none" rtlCol="0">
            <a:spAutoFit/>
          </a:bodyPr>
          <a:lstStyle/>
          <a:p>
            <a:r>
              <a:rPr lang="en-US" sz="1200" b="1" dirty="0"/>
              <a:t>WORK</a:t>
            </a:r>
          </a:p>
          <a:p>
            <a:r>
              <a:rPr lang="en-US" sz="1200" b="1" dirty="0"/>
              <a:t>PRACTICE</a:t>
            </a:r>
          </a:p>
          <a:p>
            <a:endParaRPr lang="en-US" sz="1200" b="1" dirty="0"/>
          </a:p>
        </p:txBody>
      </p:sp>
      <p:sp>
        <p:nvSpPr>
          <p:cNvPr id="64" name="TextBox 63">
            <a:extLst>
              <a:ext uri="{FF2B5EF4-FFF2-40B4-BE49-F238E27FC236}">
                <a16:creationId xmlns:a16="http://schemas.microsoft.com/office/drawing/2014/main" xmlns="" id="{6738CB96-9E71-4FBF-89E4-D2F6742A85C6}"/>
              </a:ext>
            </a:extLst>
          </p:cNvPr>
          <p:cNvSpPr txBox="1"/>
          <p:nvPr/>
        </p:nvSpPr>
        <p:spPr>
          <a:xfrm>
            <a:off x="4166204" y="5751053"/>
            <a:ext cx="842667" cy="646331"/>
          </a:xfrm>
          <a:prstGeom prst="rect">
            <a:avLst/>
          </a:prstGeom>
          <a:noFill/>
          <a:ln>
            <a:noFill/>
          </a:ln>
        </p:spPr>
        <p:txBody>
          <a:bodyPr wrap="none" rtlCol="0">
            <a:spAutoFit/>
          </a:bodyPr>
          <a:lstStyle/>
          <a:p>
            <a:r>
              <a:rPr lang="en-US" sz="1200" b="1" dirty="0"/>
              <a:t>INSIGHTS</a:t>
            </a:r>
          </a:p>
          <a:p>
            <a:r>
              <a:rPr lang="en-US" sz="1200" b="1" dirty="0"/>
              <a:t>THINKING</a:t>
            </a:r>
          </a:p>
          <a:p>
            <a:r>
              <a:rPr lang="en-US" sz="1200" b="1" dirty="0"/>
              <a:t>BLOG</a:t>
            </a:r>
          </a:p>
        </p:txBody>
      </p:sp>
      <p:sp>
        <p:nvSpPr>
          <p:cNvPr id="65" name="Freeform: Shape 64">
            <a:extLst>
              <a:ext uri="{FF2B5EF4-FFF2-40B4-BE49-F238E27FC236}">
                <a16:creationId xmlns:a16="http://schemas.microsoft.com/office/drawing/2014/main" xmlns="" id="{2BDC0B8A-A1C3-401A-AB08-FE93E2F7E5E2}"/>
              </a:ext>
            </a:extLst>
          </p:cNvPr>
          <p:cNvSpPr/>
          <p:nvPr/>
        </p:nvSpPr>
        <p:spPr>
          <a:xfrm>
            <a:off x="5185818" y="5604253"/>
            <a:ext cx="1053114" cy="1065551"/>
          </a:xfrm>
          <a:custGeom>
            <a:avLst/>
            <a:gdLst>
              <a:gd name="connsiteX0" fmla="*/ 0 w 836132"/>
              <a:gd name="connsiteY0" fmla="*/ 83613 h 2075483"/>
              <a:gd name="connsiteX1" fmla="*/ 83613 w 836132"/>
              <a:gd name="connsiteY1" fmla="*/ 0 h 2075483"/>
              <a:gd name="connsiteX2" fmla="*/ 752519 w 836132"/>
              <a:gd name="connsiteY2" fmla="*/ 0 h 2075483"/>
              <a:gd name="connsiteX3" fmla="*/ 836132 w 836132"/>
              <a:gd name="connsiteY3" fmla="*/ 83613 h 2075483"/>
              <a:gd name="connsiteX4" fmla="*/ 836132 w 836132"/>
              <a:gd name="connsiteY4" fmla="*/ 1991870 h 2075483"/>
              <a:gd name="connsiteX5" fmla="*/ 752519 w 836132"/>
              <a:gd name="connsiteY5" fmla="*/ 2075483 h 2075483"/>
              <a:gd name="connsiteX6" fmla="*/ 83613 w 836132"/>
              <a:gd name="connsiteY6" fmla="*/ 2075483 h 2075483"/>
              <a:gd name="connsiteX7" fmla="*/ 0 w 836132"/>
              <a:gd name="connsiteY7" fmla="*/ 1991870 h 2075483"/>
              <a:gd name="connsiteX8" fmla="*/ 0 w 836132"/>
              <a:gd name="connsiteY8" fmla="*/ 83613 h 20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132" h="2075483">
                <a:moveTo>
                  <a:pt x="0" y="83613"/>
                </a:moveTo>
                <a:cubicBezTo>
                  <a:pt x="0" y="37435"/>
                  <a:pt x="37435" y="0"/>
                  <a:pt x="83613" y="0"/>
                </a:cubicBezTo>
                <a:lnTo>
                  <a:pt x="752519" y="0"/>
                </a:lnTo>
                <a:cubicBezTo>
                  <a:pt x="798697" y="0"/>
                  <a:pt x="836132" y="37435"/>
                  <a:pt x="836132" y="83613"/>
                </a:cubicBezTo>
                <a:lnTo>
                  <a:pt x="836132" y="1991870"/>
                </a:lnTo>
                <a:cubicBezTo>
                  <a:pt x="836132" y="2038048"/>
                  <a:pt x="798697" y="2075483"/>
                  <a:pt x="752519" y="2075483"/>
                </a:cubicBezTo>
                <a:lnTo>
                  <a:pt x="83613" y="2075483"/>
                </a:lnTo>
                <a:cubicBezTo>
                  <a:pt x="37435" y="2075483"/>
                  <a:pt x="0" y="2038048"/>
                  <a:pt x="0" y="1991870"/>
                </a:cubicBezTo>
                <a:lnTo>
                  <a:pt x="0" y="83613"/>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38100" tIns="38100" rIns="38100" bIns="1490939" numCol="1" spcCol="1270" anchor="ctr" anchorCtr="0">
            <a:noAutofit/>
          </a:bodyPr>
          <a:lstStyle/>
          <a:p>
            <a:pPr marL="0" lvl="0" indent="0" algn="ctr" defTabSz="444500">
              <a:lnSpc>
                <a:spcPct val="90000"/>
              </a:lnSpc>
              <a:spcBef>
                <a:spcPct val="0"/>
              </a:spcBef>
              <a:spcAft>
                <a:spcPct val="35000"/>
              </a:spcAft>
              <a:buNone/>
            </a:pPr>
            <a:endParaRPr lang="en-US" sz="1200" b="1" kern="1200" dirty="0"/>
          </a:p>
        </p:txBody>
      </p:sp>
      <p:sp>
        <p:nvSpPr>
          <p:cNvPr id="66" name="TextBox 65">
            <a:extLst>
              <a:ext uri="{FF2B5EF4-FFF2-40B4-BE49-F238E27FC236}">
                <a16:creationId xmlns:a16="http://schemas.microsoft.com/office/drawing/2014/main" xmlns="" id="{F50C4346-95C0-4D18-925D-93FE129476ED}"/>
              </a:ext>
            </a:extLst>
          </p:cNvPr>
          <p:cNvSpPr txBox="1"/>
          <p:nvPr/>
        </p:nvSpPr>
        <p:spPr>
          <a:xfrm>
            <a:off x="5327493" y="5751053"/>
            <a:ext cx="804003" cy="276999"/>
          </a:xfrm>
          <a:prstGeom prst="rect">
            <a:avLst/>
          </a:prstGeom>
          <a:noFill/>
          <a:ln>
            <a:noFill/>
          </a:ln>
        </p:spPr>
        <p:txBody>
          <a:bodyPr wrap="none" rtlCol="0">
            <a:spAutoFit/>
          </a:bodyPr>
          <a:lstStyle/>
          <a:p>
            <a:r>
              <a:rPr lang="en-US" sz="1200" b="1" dirty="0"/>
              <a:t>CONNECT</a:t>
            </a:r>
          </a:p>
        </p:txBody>
      </p:sp>
      <p:sp>
        <p:nvSpPr>
          <p:cNvPr id="30" name="TextBox 29">
            <a:extLst>
              <a:ext uri="{FF2B5EF4-FFF2-40B4-BE49-F238E27FC236}">
                <a16:creationId xmlns:a16="http://schemas.microsoft.com/office/drawing/2014/main" xmlns="" id="{9F9AADD1-D4CC-45F5-B6B8-115B53A9F5B0}"/>
              </a:ext>
            </a:extLst>
          </p:cNvPr>
          <p:cNvSpPr txBox="1"/>
          <p:nvPr/>
        </p:nvSpPr>
        <p:spPr>
          <a:xfrm flipH="1">
            <a:off x="561389" y="2201997"/>
            <a:ext cx="2454810" cy="369332"/>
          </a:xfrm>
          <a:prstGeom prst="rect">
            <a:avLst/>
          </a:prstGeom>
          <a:noFill/>
        </p:spPr>
        <p:txBody>
          <a:bodyPr wrap="square" rtlCol="0">
            <a:spAutoFit/>
          </a:bodyPr>
          <a:lstStyle/>
          <a:p>
            <a:r>
              <a:rPr lang="en-US" b="1" dirty="0"/>
              <a:t>Recommended Headers</a:t>
            </a:r>
          </a:p>
        </p:txBody>
      </p:sp>
      <p:sp>
        <p:nvSpPr>
          <p:cNvPr id="67" name="TextBox 66">
            <a:extLst>
              <a:ext uri="{FF2B5EF4-FFF2-40B4-BE49-F238E27FC236}">
                <a16:creationId xmlns:a16="http://schemas.microsoft.com/office/drawing/2014/main" xmlns="" id="{FDDF4EB9-592C-4506-BB77-AF408E35F6BB}"/>
              </a:ext>
            </a:extLst>
          </p:cNvPr>
          <p:cNvSpPr txBox="1"/>
          <p:nvPr/>
        </p:nvSpPr>
        <p:spPr>
          <a:xfrm flipH="1">
            <a:off x="504097" y="4924635"/>
            <a:ext cx="2454810" cy="369332"/>
          </a:xfrm>
          <a:prstGeom prst="rect">
            <a:avLst/>
          </a:prstGeom>
          <a:noFill/>
        </p:spPr>
        <p:txBody>
          <a:bodyPr wrap="square" rtlCol="0">
            <a:spAutoFit/>
          </a:bodyPr>
          <a:lstStyle/>
          <a:p>
            <a:r>
              <a:rPr lang="en-US" b="1" dirty="0"/>
              <a:t>Alternate Headers</a:t>
            </a:r>
          </a:p>
        </p:txBody>
      </p:sp>
      <p:sp>
        <p:nvSpPr>
          <p:cNvPr id="38" name="TextBox 37">
            <a:extLst>
              <a:ext uri="{FF2B5EF4-FFF2-40B4-BE49-F238E27FC236}">
                <a16:creationId xmlns:a16="http://schemas.microsoft.com/office/drawing/2014/main" xmlns="" id="{CDD650B7-AA06-4CF6-9B22-800A5B4D01FC}"/>
              </a:ext>
            </a:extLst>
          </p:cNvPr>
          <p:cNvSpPr txBox="1"/>
          <p:nvPr/>
        </p:nvSpPr>
        <p:spPr>
          <a:xfrm>
            <a:off x="546978" y="7549887"/>
            <a:ext cx="5937201" cy="1200329"/>
          </a:xfrm>
          <a:prstGeom prst="rect">
            <a:avLst/>
          </a:prstGeom>
          <a:noFill/>
        </p:spPr>
        <p:txBody>
          <a:bodyPr wrap="square" rtlCol="0">
            <a:spAutoFit/>
          </a:bodyPr>
          <a:lstStyle/>
          <a:p>
            <a:r>
              <a:rPr lang="en-US" dirty="0"/>
              <a:t>NOTE: Depending on the website template, it would be nice to feature a few of your favorite photos throughout the site. I would collect a few images you’ve taken and ask the web designer for recommendations of how they could be used.</a:t>
            </a:r>
          </a:p>
        </p:txBody>
      </p:sp>
    </p:spTree>
    <p:extLst>
      <p:ext uri="{BB962C8B-B14F-4D97-AF65-F5344CB8AC3E}">
        <p14:creationId xmlns:p14="http://schemas.microsoft.com/office/powerpoint/2010/main" val="158043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xmlns="" id="{D781ABF0-8FCD-40D3-8EA3-B5138473D7D2}"/>
              </a:ext>
            </a:extLst>
          </p:cNvPr>
          <p:cNvGrpSpPr/>
          <p:nvPr/>
        </p:nvGrpSpPr>
        <p:grpSpPr>
          <a:xfrm>
            <a:off x="3409908" y="1100883"/>
            <a:ext cx="3246429" cy="3219500"/>
            <a:chOff x="1315285" y="4020996"/>
            <a:chExt cx="3308113" cy="3312514"/>
          </a:xfrm>
        </p:grpSpPr>
        <p:grpSp>
          <p:nvGrpSpPr>
            <p:cNvPr id="31" name="Group 30">
              <a:extLst>
                <a:ext uri="{FF2B5EF4-FFF2-40B4-BE49-F238E27FC236}">
                  <a16:creationId xmlns:a16="http://schemas.microsoft.com/office/drawing/2014/main" xmlns="" id="{215CCA9B-B348-41AD-97E6-45FE6B55260C}"/>
                </a:ext>
              </a:extLst>
            </p:cNvPr>
            <p:cNvGrpSpPr>
              <a:grpSpLocks noChangeAspect="1"/>
            </p:cNvGrpSpPr>
            <p:nvPr/>
          </p:nvGrpSpPr>
          <p:grpSpPr>
            <a:xfrm>
              <a:off x="1315285" y="4020996"/>
              <a:ext cx="3308113" cy="3312514"/>
              <a:chOff x="896006" y="2139839"/>
              <a:chExt cx="4857852" cy="4864322"/>
            </a:xfrm>
          </p:grpSpPr>
          <p:pic>
            <p:nvPicPr>
              <p:cNvPr id="33" name="Picture 32">
                <a:extLst>
                  <a:ext uri="{FF2B5EF4-FFF2-40B4-BE49-F238E27FC236}">
                    <a16:creationId xmlns:a16="http://schemas.microsoft.com/office/drawing/2014/main" xmlns="" id="{3EA1C6C3-119E-4A21-8BF3-370CF924BBB6}"/>
                  </a:ext>
                </a:extLst>
              </p:cNvPr>
              <p:cNvPicPr>
                <a:picLocks noChangeAspect="1"/>
              </p:cNvPicPr>
              <p:nvPr/>
            </p:nvPicPr>
            <p:blipFill rotWithShape="1">
              <a:blip r:embed="rId2"/>
              <a:srcRect l="13065" r="16100"/>
              <a:stretch/>
            </p:blipFill>
            <p:spPr>
              <a:xfrm>
                <a:off x="896006" y="2139839"/>
                <a:ext cx="4857852" cy="4864322"/>
              </a:xfrm>
              <a:prstGeom prst="rect">
                <a:avLst/>
              </a:prstGeom>
            </p:spPr>
          </p:pic>
          <p:sp>
            <p:nvSpPr>
              <p:cNvPr id="34" name="Oval 33">
                <a:extLst>
                  <a:ext uri="{FF2B5EF4-FFF2-40B4-BE49-F238E27FC236}">
                    <a16:creationId xmlns:a16="http://schemas.microsoft.com/office/drawing/2014/main" xmlns="" id="{4FB83D98-3081-44DF-8CBF-132D05786F85}"/>
                  </a:ext>
                </a:extLst>
              </p:cNvPr>
              <p:cNvSpPr/>
              <p:nvPr/>
            </p:nvSpPr>
            <p:spPr>
              <a:xfrm>
                <a:off x="2896623" y="4124006"/>
                <a:ext cx="877578" cy="8898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 </a:t>
                </a:r>
              </a:p>
            </p:txBody>
          </p:sp>
        </p:grpSp>
        <p:sp>
          <p:nvSpPr>
            <p:cNvPr id="32" name="Oval 31">
              <a:extLst>
                <a:ext uri="{FF2B5EF4-FFF2-40B4-BE49-F238E27FC236}">
                  <a16:creationId xmlns:a16="http://schemas.microsoft.com/office/drawing/2014/main" xmlns="" id="{8AF6192E-C380-46BA-8BDD-CA55AD4F6179}"/>
                </a:ext>
              </a:extLst>
            </p:cNvPr>
            <p:cNvSpPr/>
            <p:nvPr/>
          </p:nvSpPr>
          <p:spPr>
            <a:xfrm>
              <a:off x="2678529" y="5382445"/>
              <a:ext cx="626880" cy="63564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ORG</a:t>
              </a:r>
              <a:r>
                <a:rPr lang="en-US" sz="1050" dirty="0">
                  <a:solidFill>
                    <a:schemeClr val="tx1"/>
                  </a:solidFill>
                </a:rPr>
                <a:t> </a:t>
              </a:r>
            </a:p>
          </p:txBody>
        </p:sp>
      </p:grpSp>
      <p:sp>
        <p:nvSpPr>
          <p:cNvPr id="38" name="Title 1">
            <a:extLst>
              <a:ext uri="{FF2B5EF4-FFF2-40B4-BE49-F238E27FC236}">
                <a16:creationId xmlns:a16="http://schemas.microsoft.com/office/drawing/2014/main" xmlns="" id="{CFAA3BD3-B6C9-4036-B844-B5E927313EE9}"/>
              </a:ext>
            </a:extLst>
          </p:cNvPr>
          <p:cNvSpPr>
            <a:spLocks noGrp="1"/>
          </p:cNvSpPr>
          <p:nvPr>
            <p:ph type="title"/>
          </p:nvPr>
        </p:nvSpPr>
        <p:spPr>
          <a:xfrm>
            <a:off x="1210865" y="252684"/>
            <a:ext cx="4436269" cy="251209"/>
          </a:xfrm>
        </p:spPr>
        <p:txBody>
          <a:bodyPr>
            <a:normAutofit fontScale="90000"/>
          </a:bodyPr>
          <a:lstStyle/>
          <a:p>
            <a:r>
              <a:rPr lang="en-US" b="1" dirty="0"/>
              <a:t>HOME PAGE</a:t>
            </a:r>
          </a:p>
        </p:txBody>
      </p:sp>
      <p:sp>
        <p:nvSpPr>
          <p:cNvPr id="39" name="Rectangle 38">
            <a:extLst>
              <a:ext uri="{FF2B5EF4-FFF2-40B4-BE49-F238E27FC236}">
                <a16:creationId xmlns:a16="http://schemas.microsoft.com/office/drawing/2014/main" xmlns="" id="{1014F80B-BAD1-4C0A-9100-FE21E9FEC8B6}"/>
              </a:ext>
            </a:extLst>
          </p:cNvPr>
          <p:cNvSpPr/>
          <p:nvPr/>
        </p:nvSpPr>
        <p:spPr>
          <a:xfrm>
            <a:off x="244359" y="530659"/>
            <a:ext cx="6235104" cy="3421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61A24F70-A5A5-44B2-9A68-EA2A032434A4}"/>
              </a:ext>
            </a:extLst>
          </p:cNvPr>
          <p:cNvSpPr/>
          <p:nvPr/>
        </p:nvSpPr>
        <p:spPr>
          <a:xfrm>
            <a:off x="245476" y="867006"/>
            <a:ext cx="6235256" cy="38684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xmlns="" id="{003A7597-95AF-478E-8288-AF97CF282506}"/>
              </a:ext>
            </a:extLst>
          </p:cNvPr>
          <p:cNvSpPr/>
          <p:nvPr/>
        </p:nvSpPr>
        <p:spPr>
          <a:xfrm>
            <a:off x="245324" y="5447820"/>
            <a:ext cx="6235256" cy="37207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xmlns="" id="{B7E7A96A-C11F-4321-A6DF-852D2CFF0489}"/>
              </a:ext>
            </a:extLst>
          </p:cNvPr>
          <p:cNvSpPr txBox="1"/>
          <p:nvPr/>
        </p:nvSpPr>
        <p:spPr>
          <a:xfrm>
            <a:off x="3088667" y="5949272"/>
            <a:ext cx="3316445" cy="2031325"/>
          </a:xfrm>
          <a:prstGeom prst="rect">
            <a:avLst/>
          </a:prstGeom>
          <a:noFill/>
        </p:spPr>
        <p:txBody>
          <a:bodyPr wrap="square" rtlCol="0">
            <a:spAutoFit/>
          </a:bodyPr>
          <a:lstStyle/>
          <a:p>
            <a:r>
              <a:rPr lang="en-US" dirty="0"/>
              <a:t>Kate Isaacs helps companies design and optimize their stakeholder strategy to enhance customer and employee engagement and create the conditions for innovation and collective social impact. </a:t>
            </a:r>
            <a:r>
              <a:rPr lang="en-US" dirty="0">
                <a:solidFill>
                  <a:schemeClr val="accent1">
                    <a:lumMod val="75000"/>
                  </a:schemeClr>
                </a:solidFill>
              </a:rPr>
              <a:t> </a:t>
            </a:r>
          </a:p>
        </p:txBody>
      </p:sp>
      <p:pic>
        <p:nvPicPr>
          <p:cNvPr id="4" name="Picture 3">
            <a:extLst>
              <a:ext uri="{FF2B5EF4-FFF2-40B4-BE49-F238E27FC236}">
                <a16:creationId xmlns:a16="http://schemas.microsoft.com/office/drawing/2014/main" xmlns="" id="{D48BC162-7520-42F3-863D-EF32BBD1B145}"/>
              </a:ext>
            </a:extLst>
          </p:cNvPr>
          <p:cNvPicPr>
            <a:picLocks noChangeAspect="1"/>
          </p:cNvPicPr>
          <p:nvPr/>
        </p:nvPicPr>
        <p:blipFill>
          <a:blip r:embed="rId3"/>
          <a:stretch>
            <a:fillRect/>
          </a:stretch>
        </p:blipFill>
        <p:spPr>
          <a:xfrm>
            <a:off x="2506740" y="593723"/>
            <a:ext cx="3573857" cy="200897"/>
          </a:xfrm>
          <a:prstGeom prst="rect">
            <a:avLst/>
          </a:prstGeom>
        </p:spPr>
      </p:pic>
      <p:pic>
        <p:nvPicPr>
          <p:cNvPr id="35" name="Picture 34">
            <a:extLst>
              <a:ext uri="{FF2B5EF4-FFF2-40B4-BE49-F238E27FC236}">
                <a16:creationId xmlns:a16="http://schemas.microsoft.com/office/drawing/2014/main" xmlns="" id="{151FB6F0-0B05-4350-B334-877965420C73}"/>
              </a:ext>
            </a:extLst>
          </p:cNvPr>
          <p:cNvPicPr>
            <a:picLocks noChangeAspect="1"/>
          </p:cNvPicPr>
          <p:nvPr/>
        </p:nvPicPr>
        <p:blipFill>
          <a:blip r:embed="rId4"/>
          <a:stretch>
            <a:fillRect/>
          </a:stretch>
        </p:blipFill>
        <p:spPr>
          <a:xfrm>
            <a:off x="304618" y="5595107"/>
            <a:ext cx="2596592" cy="3272728"/>
          </a:xfrm>
          <a:prstGeom prst="rect">
            <a:avLst/>
          </a:prstGeom>
        </p:spPr>
      </p:pic>
      <p:sp>
        <p:nvSpPr>
          <p:cNvPr id="45" name="TextBox 44">
            <a:extLst>
              <a:ext uri="{FF2B5EF4-FFF2-40B4-BE49-F238E27FC236}">
                <a16:creationId xmlns:a16="http://schemas.microsoft.com/office/drawing/2014/main" xmlns="" id="{6C0B57EE-C0D1-46CF-AFA6-B31F50FB59AD}"/>
              </a:ext>
            </a:extLst>
          </p:cNvPr>
          <p:cNvSpPr txBox="1"/>
          <p:nvPr/>
        </p:nvSpPr>
        <p:spPr>
          <a:xfrm>
            <a:off x="304619" y="903828"/>
            <a:ext cx="3205695" cy="3724096"/>
          </a:xfrm>
          <a:prstGeom prst="rect">
            <a:avLst/>
          </a:prstGeom>
          <a:noFill/>
        </p:spPr>
        <p:txBody>
          <a:bodyPr wrap="square" rtlCol="0">
            <a:spAutoFit/>
          </a:bodyPr>
          <a:lstStyle/>
          <a:p>
            <a:r>
              <a:rPr lang="en-US" sz="2000" b="1" dirty="0"/>
              <a:t>It’s a partnership economy</a:t>
            </a:r>
            <a:r>
              <a:rPr lang="en-US" sz="2000" dirty="0"/>
              <a:t>. </a:t>
            </a:r>
          </a:p>
          <a:p>
            <a:endParaRPr lang="en-US" dirty="0"/>
          </a:p>
          <a:p>
            <a:r>
              <a:rPr lang="en-US" dirty="0"/>
              <a:t>Companies need to do more than maintain relationships with each of their stakeholder groups. They need to harness the power of engaging with them as a dynamic, integrated ecosystem. </a:t>
            </a:r>
          </a:p>
          <a:p>
            <a:endParaRPr lang="en-US" dirty="0"/>
          </a:p>
          <a:p>
            <a:r>
              <a:rPr lang="en-US" dirty="0"/>
              <a:t>This is how organizations will create real value and build long-term sustainable organizations. </a:t>
            </a:r>
          </a:p>
        </p:txBody>
      </p:sp>
      <p:sp>
        <p:nvSpPr>
          <p:cNvPr id="6" name="TextBox 5">
            <a:extLst>
              <a:ext uri="{FF2B5EF4-FFF2-40B4-BE49-F238E27FC236}">
                <a16:creationId xmlns:a16="http://schemas.microsoft.com/office/drawing/2014/main" xmlns="" id="{C863D615-04E7-419F-9787-14B66DF50858}"/>
              </a:ext>
            </a:extLst>
          </p:cNvPr>
          <p:cNvSpPr txBox="1"/>
          <p:nvPr/>
        </p:nvSpPr>
        <p:spPr>
          <a:xfrm>
            <a:off x="4272082" y="4184044"/>
            <a:ext cx="1274901" cy="369332"/>
          </a:xfrm>
          <a:prstGeom prst="rect">
            <a:avLst/>
          </a:prstGeom>
          <a:noFill/>
        </p:spPr>
        <p:txBody>
          <a:bodyPr wrap="none" rtlCol="0">
            <a:spAutoFit/>
          </a:bodyPr>
          <a:lstStyle/>
          <a:p>
            <a:r>
              <a:rPr lang="en-US" dirty="0">
                <a:solidFill>
                  <a:schemeClr val="accent1">
                    <a:lumMod val="75000"/>
                  </a:schemeClr>
                </a:solidFill>
              </a:rPr>
              <a:t>Learn More</a:t>
            </a:r>
          </a:p>
        </p:txBody>
      </p:sp>
      <p:sp>
        <p:nvSpPr>
          <p:cNvPr id="47" name="TextBox 46">
            <a:extLst>
              <a:ext uri="{FF2B5EF4-FFF2-40B4-BE49-F238E27FC236}">
                <a16:creationId xmlns:a16="http://schemas.microsoft.com/office/drawing/2014/main" xmlns="" id="{2F284E30-4FCB-43DB-8C08-68298D5CD7D9}"/>
              </a:ext>
            </a:extLst>
          </p:cNvPr>
          <p:cNvSpPr txBox="1"/>
          <p:nvPr/>
        </p:nvSpPr>
        <p:spPr>
          <a:xfrm>
            <a:off x="244360" y="4770498"/>
            <a:ext cx="6235104" cy="646331"/>
          </a:xfrm>
          <a:prstGeom prst="rect">
            <a:avLst/>
          </a:prstGeom>
          <a:noFill/>
        </p:spPr>
        <p:txBody>
          <a:bodyPr wrap="square" rtlCol="0">
            <a:spAutoFit/>
          </a:bodyPr>
          <a:lstStyle/>
          <a:p>
            <a:pPr algn="ctr"/>
            <a:r>
              <a:rPr lang="en-US" b="1" dirty="0"/>
              <a:t>Dr. Kate Isaacs -  Consultant, researcher, facilitator. Expert on stakeholder engagement for values-driven organizations. </a:t>
            </a:r>
          </a:p>
        </p:txBody>
      </p:sp>
      <p:sp>
        <p:nvSpPr>
          <p:cNvPr id="48" name="Rectangle 47">
            <a:extLst>
              <a:ext uri="{FF2B5EF4-FFF2-40B4-BE49-F238E27FC236}">
                <a16:creationId xmlns:a16="http://schemas.microsoft.com/office/drawing/2014/main" xmlns="" id="{232F2FB4-3DD5-4BE2-96BF-E4B7D23956F1}"/>
              </a:ext>
            </a:extLst>
          </p:cNvPr>
          <p:cNvSpPr/>
          <p:nvPr/>
        </p:nvSpPr>
        <p:spPr>
          <a:xfrm>
            <a:off x="4087187" y="4148236"/>
            <a:ext cx="1644693" cy="4994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xmlns="" id="{AD1A17F2-41E1-4017-A818-31A31FCFCBE0}"/>
              </a:ext>
            </a:extLst>
          </p:cNvPr>
          <p:cNvSpPr txBox="1"/>
          <p:nvPr/>
        </p:nvSpPr>
        <p:spPr>
          <a:xfrm>
            <a:off x="3914638" y="916217"/>
            <a:ext cx="2373983" cy="369332"/>
          </a:xfrm>
          <a:prstGeom prst="rect">
            <a:avLst/>
          </a:prstGeom>
          <a:noFill/>
        </p:spPr>
        <p:txBody>
          <a:bodyPr wrap="none" rtlCol="0">
            <a:spAutoFit/>
          </a:bodyPr>
          <a:lstStyle/>
          <a:p>
            <a:r>
              <a:rPr lang="en-US" b="1" dirty="0"/>
              <a:t>Stakeholder Ecosystem</a:t>
            </a:r>
            <a:endParaRPr lang="en-US" dirty="0"/>
          </a:p>
        </p:txBody>
      </p:sp>
      <p:sp>
        <p:nvSpPr>
          <p:cNvPr id="50" name="Rectangle 49">
            <a:extLst>
              <a:ext uri="{FF2B5EF4-FFF2-40B4-BE49-F238E27FC236}">
                <a16:creationId xmlns:a16="http://schemas.microsoft.com/office/drawing/2014/main" xmlns="" id="{C379058E-4075-4F78-BEAC-858EE66E7CE5}"/>
              </a:ext>
            </a:extLst>
          </p:cNvPr>
          <p:cNvSpPr/>
          <p:nvPr/>
        </p:nvSpPr>
        <p:spPr>
          <a:xfrm>
            <a:off x="244359" y="4751484"/>
            <a:ext cx="6235104" cy="6963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xmlns="" id="{F5D3C94F-7CAA-4EAF-83FC-5F7A218EDE80}"/>
              </a:ext>
            </a:extLst>
          </p:cNvPr>
          <p:cNvSpPr txBox="1"/>
          <p:nvPr/>
        </p:nvSpPr>
        <p:spPr>
          <a:xfrm>
            <a:off x="3700327" y="8098367"/>
            <a:ext cx="1156022" cy="369332"/>
          </a:xfrm>
          <a:prstGeom prst="rect">
            <a:avLst/>
          </a:prstGeom>
          <a:noFill/>
        </p:spPr>
        <p:txBody>
          <a:bodyPr wrap="none" rtlCol="0">
            <a:spAutoFit/>
          </a:bodyPr>
          <a:lstStyle/>
          <a:p>
            <a:r>
              <a:rPr lang="en-US" dirty="0">
                <a:solidFill>
                  <a:schemeClr val="accent1">
                    <a:lumMod val="75000"/>
                  </a:schemeClr>
                </a:solidFill>
              </a:rPr>
              <a:t>Meet Kate</a:t>
            </a:r>
          </a:p>
        </p:txBody>
      </p:sp>
      <p:sp>
        <p:nvSpPr>
          <p:cNvPr id="52" name="Rectangle 51">
            <a:extLst>
              <a:ext uri="{FF2B5EF4-FFF2-40B4-BE49-F238E27FC236}">
                <a16:creationId xmlns:a16="http://schemas.microsoft.com/office/drawing/2014/main" xmlns="" id="{5071622B-39F1-4480-AB59-73082507ADF2}"/>
              </a:ext>
            </a:extLst>
          </p:cNvPr>
          <p:cNvSpPr/>
          <p:nvPr/>
        </p:nvSpPr>
        <p:spPr>
          <a:xfrm>
            <a:off x="3515432" y="8062559"/>
            <a:ext cx="1644693" cy="4994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3809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xmlns="" id="{CFAA3BD3-B6C9-4036-B844-B5E927313EE9}"/>
              </a:ext>
            </a:extLst>
          </p:cNvPr>
          <p:cNvSpPr>
            <a:spLocks noGrp="1"/>
          </p:cNvSpPr>
          <p:nvPr>
            <p:ph type="title"/>
          </p:nvPr>
        </p:nvSpPr>
        <p:spPr>
          <a:xfrm>
            <a:off x="1210015" y="548523"/>
            <a:ext cx="4436269" cy="251209"/>
          </a:xfrm>
        </p:spPr>
        <p:txBody>
          <a:bodyPr>
            <a:normAutofit fontScale="90000"/>
          </a:bodyPr>
          <a:lstStyle/>
          <a:p>
            <a:r>
              <a:rPr lang="en-US" b="1" dirty="0"/>
              <a:t>HOME PAGE, CONT.</a:t>
            </a:r>
          </a:p>
        </p:txBody>
      </p:sp>
      <p:sp>
        <p:nvSpPr>
          <p:cNvPr id="39" name="Rectangle 38">
            <a:extLst>
              <a:ext uri="{FF2B5EF4-FFF2-40B4-BE49-F238E27FC236}">
                <a16:creationId xmlns:a16="http://schemas.microsoft.com/office/drawing/2014/main" xmlns="" id="{1014F80B-BAD1-4C0A-9100-FE21E9FEC8B6}"/>
              </a:ext>
            </a:extLst>
          </p:cNvPr>
          <p:cNvSpPr/>
          <p:nvPr/>
        </p:nvSpPr>
        <p:spPr>
          <a:xfrm>
            <a:off x="245476" y="938095"/>
            <a:ext cx="6235104" cy="637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61A24F70-A5A5-44B2-9A68-EA2A032434A4}"/>
              </a:ext>
            </a:extLst>
          </p:cNvPr>
          <p:cNvSpPr/>
          <p:nvPr/>
        </p:nvSpPr>
        <p:spPr>
          <a:xfrm>
            <a:off x="245476" y="4226343"/>
            <a:ext cx="6235256" cy="27274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xmlns="" id="{9117424E-9FE4-4308-9EA6-C6159665FD92}"/>
              </a:ext>
            </a:extLst>
          </p:cNvPr>
          <p:cNvSpPr/>
          <p:nvPr/>
        </p:nvSpPr>
        <p:spPr>
          <a:xfrm>
            <a:off x="245400" y="6968628"/>
            <a:ext cx="6235256" cy="2175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xmlns="" id="{D2EDECA5-6B76-48FF-A0E7-59B10048FC20}"/>
              </a:ext>
            </a:extLst>
          </p:cNvPr>
          <p:cNvSpPr txBox="1"/>
          <p:nvPr/>
        </p:nvSpPr>
        <p:spPr>
          <a:xfrm>
            <a:off x="335790" y="4011651"/>
            <a:ext cx="5960679" cy="523220"/>
          </a:xfrm>
          <a:prstGeom prst="rect">
            <a:avLst/>
          </a:prstGeom>
          <a:noFill/>
        </p:spPr>
        <p:txBody>
          <a:bodyPr wrap="square" rtlCol="0">
            <a:spAutoFit/>
          </a:bodyPr>
          <a:lstStyle/>
          <a:p>
            <a:endParaRPr lang="en-US" dirty="0">
              <a:solidFill>
                <a:srgbClr val="0070C0"/>
              </a:solidFill>
            </a:endParaRPr>
          </a:p>
          <a:p>
            <a:endParaRPr lang="en-US" sz="1000" dirty="0"/>
          </a:p>
        </p:txBody>
      </p:sp>
      <p:pic>
        <p:nvPicPr>
          <p:cNvPr id="4" name="Picture 3">
            <a:extLst>
              <a:ext uri="{FF2B5EF4-FFF2-40B4-BE49-F238E27FC236}">
                <a16:creationId xmlns:a16="http://schemas.microsoft.com/office/drawing/2014/main" xmlns="" id="{D48BC162-7520-42F3-863D-EF32BBD1B145}"/>
              </a:ext>
            </a:extLst>
          </p:cNvPr>
          <p:cNvPicPr>
            <a:picLocks noChangeAspect="1"/>
          </p:cNvPicPr>
          <p:nvPr/>
        </p:nvPicPr>
        <p:blipFill>
          <a:blip r:embed="rId2"/>
          <a:stretch>
            <a:fillRect/>
          </a:stretch>
        </p:blipFill>
        <p:spPr>
          <a:xfrm>
            <a:off x="2506740" y="1115368"/>
            <a:ext cx="3573857" cy="200897"/>
          </a:xfrm>
          <a:prstGeom prst="rect">
            <a:avLst/>
          </a:prstGeom>
        </p:spPr>
      </p:pic>
      <p:sp>
        <p:nvSpPr>
          <p:cNvPr id="17" name="Rectangle 16">
            <a:extLst>
              <a:ext uri="{FF2B5EF4-FFF2-40B4-BE49-F238E27FC236}">
                <a16:creationId xmlns:a16="http://schemas.microsoft.com/office/drawing/2014/main" xmlns="" id="{E74771C9-3185-457E-BB79-E79C4F2DE2A6}"/>
              </a:ext>
            </a:extLst>
          </p:cNvPr>
          <p:cNvSpPr/>
          <p:nvPr/>
        </p:nvSpPr>
        <p:spPr>
          <a:xfrm>
            <a:off x="298088" y="4245389"/>
            <a:ext cx="3261321" cy="2689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a:t>
            </a:r>
          </a:p>
        </p:txBody>
      </p:sp>
      <p:sp>
        <p:nvSpPr>
          <p:cNvPr id="18" name="Rectangle 17">
            <a:extLst>
              <a:ext uri="{FF2B5EF4-FFF2-40B4-BE49-F238E27FC236}">
                <a16:creationId xmlns:a16="http://schemas.microsoft.com/office/drawing/2014/main" xmlns="" id="{987F8A6C-C061-47E1-8C30-8CA632CADE99}"/>
              </a:ext>
            </a:extLst>
          </p:cNvPr>
          <p:cNvSpPr/>
          <p:nvPr/>
        </p:nvSpPr>
        <p:spPr>
          <a:xfrm>
            <a:off x="3574151" y="4245389"/>
            <a:ext cx="2891839" cy="19203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a:p>
            <a:endParaRPr lang="en-US" sz="1400" dirty="0"/>
          </a:p>
          <a:p>
            <a:endParaRPr lang="en-US" sz="1400" dirty="0"/>
          </a:p>
          <a:p>
            <a:r>
              <a:rPr lang="en-US" sz="1400" dirty="0"/>
              <a:t>FEATURED ARTICLE</a:t>
            </a:r>
          </a:p>
          <a:p>
            <a:r>
              <a:rPr lang="en-US" sz="1400" i="1" dirty="0"/>
              <a:t>Chief Executive</a:t>
            </a:r>
          </a:p>
          <a:p>
            <a:r>
              <a:rPr lang="en-US" sz="1400" b="1" dirty="0"/>
              <a:t>Why CEOs Are Pushing for Community Prosperity</a:t>
            </a:r>
          </a:p>
          <a:p>
            <a:r>
              <a:rPr lang="en-US" sz="1400" dirty="0"/>
              <a:t>[First few lines of the piece, then link]</a:t>
            </a:r>
          </a:p>
          <a:p>
            <a:r>
              <a:rPr lang="en-US" sz="1400" u="sng" dirty="0">
                <a:hlinkClick r:id="rId3"/>
              </a:rPr>
              <a:t>https://chiefexecutive.net/ceos-pushing-community-prosperity/</a:t>
            </a:r>
            <a:endParaRPr lang="en-US" sz="1400" dirty="0"/>
          </a:p>
          <a:p>
            <a:pPr algn="ctr"/>
            <a:endParaRPr lang="en-US" sz="1200" dirty="0"/>
          </a:p>
        </p:txBody>
      </p:sp>
      <p:sp>
        <p:nvSpPr>
          <p:cNvPr id="5" name="TextBox 4">
            <a:extLst>
              <a:ext uri="{FF2B5EF4-FFF2-40B4-BE49-F238E27FC236}">
                <a16:creationId xmlns:a16="http://schemas.microsoft.com/office/drawing/2014/main" xmlns="" id="{27DE896E-7A6A-4CEA-B945-8DD387CEB79C}"/>
              </a:ext>
            </a:extLst>
          </p:cNvPr>
          <p:cNvSpPr txBox="1"/>
          <p:nvPr/>
        </p:nvSpPr>
        <p:spPr>
          <a:xfrm>
            <a:off x="867409" y="7941163"/>
            <a:ext cx="4991238" cy="369332"/>
          </a:xfrm>
          <a:prstGeom prst="rect">
            <a:avLst/>
          </a:prstGeom>
          <a:noFill/>
        </p:spPr>
        <p:txBody>
          <a:bodyPr wrap="none" rtlCol="0">
            <a:spAutoFit/>
          </a:bodyPr>
          <a:lstStyle/>
          <a:p>
            <a:r>
              <a:rPr lang="en-US" dirty="0"/>
              <a:t>[For phase 2, I would add a newsletter signup here]</a:t>
            </a:r>
          </a:p>
        </p:txBody>
      </p:sp>
      <p:pic>
        <p:nvPicPr>
          <p:cNvPr id="23" name="Picture 22" descr="A person sitting on a table&#10;&#10;Description generated with high confidence">
            <a:extLst>
              <a:ext uri="{FF2B5EF4-FFF2-40B4-BE49-F238E27FC236}">
                <a16:creationId xmlns:a16="http://schemas.microsoft.com/office/drawing/2014/main" xmlns="" id="{11D58CE2-6B87-4232-8EFF-F383068CFCC6}"/>
              </a:ext>
            </a:extLst>
          </p:cNvPr>
          <p:cNvPicPr>
            <a:picLocks noChangeAspect="1"/>
          </p:cNvPicPr>
          <p:nvPr/>
        </p:nvPicPr>
        <p:blipFill rotWithShape="1">
          <a:blip r:embed="rId4">
            <a:extLst>
              <a:ext uri="{28A0092B-C50C-407E-A947-70E740481C1C}">
                <a14:useLocalDpi xmlns:a14="http://schemas.microsoft.com/office/drawing/2010/main" val="0"/>
              </a:ext>
            </a:extLst>
          </a:blip>
          <a:srcRect l="18544"/>
          <a:stretch/>
        </p:blipFill>
        <p:spPr>
          <a:xfrm>
            <a:off x="245323" y="4235866"/>
            <a:ext cx="3328827" cy="2727413"/>
          </a:xfrm>
          <a:prstGeom prst="rect">
            <a:avLst/>
          </a:prstGeom>
        </p:spPr>
      </p:pic>
      <p:sp>
        <p:nvSpPr>
          <p:cNvPr id="6" name="TextBox 5">
            <a:extLst>
              <a:ext uri="{FF2B5EF4-FFF2-40B4-BE49-F238E27FC236}">
                <a16:creationId xmlns:a16="http://schemas.microsoft.com/office/drawing/2014/main" xmlns="" id="{408AAB09-FB8E-43E3-ACAB-BC7DCD18CB99}"/>
              </a:ext>
            </a:extLst>
          </p:cNvPr>
          <p:cNvSpPr txBox="1"/>
          <p:nvPr/>
        </p:nvSpPr>
        <p:spPr>
          <a:xfrm>
            <a:off x="487238" y="1967097"/>
            <a:ext cx="2810706" cy="1785104"/>
          </a:xfrm>
          <a:prstGeom prst="rect">
            <a:avLst/>
          </a:prstGeom>
          <a:noFill/>
        </p:spPr>
        <p:txBody>
          <a:bodyPr wrap="square" rtlCol="0">
            <a:spAutoFit/>
          </a:bodyPr>
          <a:lstStyle/>
          <a:p>
            <a:pPr algn="ctr"/>
            <a:r>
              <a:rPr lang="en-US" sz="2200" dirty="0"/>
              <a:t>Want to build a stakeholder system that will create long-term value at your organization?</a:t>
            </a:r>
          </a:p>
        </p:txBody>
      </p:sp>
      <p:sp>
        <p:nvSpPr>
          <p:cNvPr id="27" name="Rectangle 26">
            <a:extLst>
              <a:ext uri="{FF2B5EF4-FFF2-40B4-BE49-F238E27FC236}">
                <a16:creationId xmlns:a16="http://schemas.microsoft.com/office/drawing/2014/main" xmlns="" id="{0D9F0939-262E-4296-B5D6-93B7B4CF8414}"/>
              </a:ext>
            </a:extLst>
          </p:cNvPr>
          <p:cNvSpPr/>
          <p:nvPr/>
        </p:nvSpPr>
        <p:spPr>
          <a:xfrm>
            <a:off x="262786" y="1575195"/>
            <a:ext cx="6235256" cy="26398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0667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xmlns="" id="{CFAA3BD3-B6C9-4036-B844-B5E927313EE9}"/>
              </a:ext>
            </a:extLst>
          </p:cNvPr>
          <p:cNvSpPr>
            <a:spLocks noGrp="1"/>
          </p:cNvSpPr>
          <p:nvPr>
            <p:ph type="title"/>
          </p:nvPr>
        </p:nvSpPr>
        <p:spPr>
          <a:xfrm>
            <a:off x="1210015" y="548523"/>
            <a:ext cx="4436269" cy="251209"/>
          </a:xfrm>
        </p:spPr>
        <p:txBody>
          <a:bodyPr>
            <a:normAutofit fontScale="90000"/>
          </a:bodyPr>
          <a:lstStyle/>
          <a:p>
            <a:r>
              <a:rPr lang="en-US" dirty="0"/>
              <a:t>MEET KATE/ABOUT</a:t>
            </a:r>
          </a:p>
        </p:txBody>
      </p:sp>
      <p:sp>
        <p:nvSpPr>
          <p:cNvPr id="39" name="Rectangle 38">
            <a:extLst>
              <a:ext uri="{FF2B5EF4-FFF2-40B4-BE49-F238E27FC236}">
                <a16:creationId xmlns:a16="http://schemas.microsoft.com/office/drawing/2014/main" xmlns="" id="{1014F80B-BAD1-4C0A-9100-FE21E9FEC8B6}"/>
              </a:ext>
            </a:extLst>
          </p:cNvPr>
          <p:cNvSpPr/>
          <p:nvPr/>
        </p:nvSpPr>
        <p:spPr>
          <a:xfrm>
            <a:off x="245476" y="938095"/>
            <a:ext cx="6235104" cy="637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61A24F70-A5A5-44B2-9A68-EA2A032434A4}"/>
              </a:ext>
            </a:extLst>
          </p:cNvPr>
          <p:cNvSpPr/>
          <p:nvPr/>
        </p:nvSpPr>
        <p:spPr>
          <a:xfrm>
            <a:off x="245476" y="1575194"/>
            <a:ext cx="6235256" cy="72703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xmlns="" id="{D2EDECA5-6B76-48FF-A0E7-59B10048FC20}"/>
              </a:ext>
            </a:extLst>
          </p:cNvPr>
          <p:cNvSpPr txBox="1"/>
          <p:nvPr/>
        </p:nvSpPr>
        <p:spPr>
          <a:xfrm>
            <a:off x="335790" y="1360504"/>
            <a:ext cx="5960679" cy="523220"/>
          </a:xfrm>
          <a:prstGeom prst="rect">
            <a:avLst/>
          </a:prstGeom>
          <a:noFill/>
        </p:spPr>
        <p:txBody>
          <a:bodyPr wrap="square" rtlCol="0">
            <a:spAutoFit/>
          </a:bodyPr>
          <a:lstStyle/>
          <a:p>
            <a:endParaRPr lang="en-US" dirty="0">
              <a:solidFill>
                <a:srgbClr val="0070C0"/>
              </a:solidFill>
            </a:endParaRPr>
          </a:p>
          <a:p>
            <a:endParaRPr lang="en-US" sz="1000" dirty="0"/>
          </a:p>
        </p:txBody>
      </p:sp>
      <p:pic>
        <p:nvPicPr>
          <p:cNvPr id="4" name="Picture 3">
            <a:extLst>
              <a:ext uri="{FF2B5EF4-FFF2-40B4-BE49-F238E27FC236}">
                <a16:creationId xmlns:a16="http://schemas.microsoft.com/office/drawing/2014/main" xmlns="" id="{D48BC162-7520-42F3-863D-EF32BBD1B145}"/>
              </a:ext>
            </a:extLst>
          </p:cNvPr>
          <p:cNvPicPr>
            <a:picLocks noChangeAspect="1"/>
          </p:cNvPicPr>
          <p:nvPr/>
        </p:nvPicPr>
        <p:blipFill>
          <a:blip r:embed="rId2"/>
          <a:stretch>
            <a:fillRect/>
          </a:stretch>
        </p:blipFill>
        <p:spPr>
          <a:xfrm>
            <a:off x="2506740" y="1115368"/>
            <a:ext cx="3573857" cy="200897"/>
          </a:xfrm>
          <a:prstGeom prst="rect">
            <a:avLst/>
          </a:prstGeom>
        </p:spPr>
      </p:pic>
      <p:sp>
        <p:nvSpPr>
          <p:cNvPr id="3" name="TextBox 2">
            <a:extLst>
              <a:ext uri="{FF2B5EF4-FFF2-40B4-BE49-F238E27FC236}">
                <a16:creationId xmlns:a16="http://schemas.microsoft.com/office/drawing/2014/main" xmlns="" id="{18252004-BCAB-4F91-B55A-882ED804E103}"/>
              </a:ext>
            </a:extLst>
          </p:cNvPr>
          <p:cNvSpPr txBox="1"/>
          <p:nvPr/>
        </p:nvSpPr>
        <p:spPr>
          <a:xfrm>
            <a:off x="2274820" y="1713558"/>
            <a:ext cx="4068471" cy="6924973"/>
          </a:xfrm>
          <a:prstGeom prst="rect">
            <a:avLst/>
          </a:prstGeom>
          <a:noFill/>
        </p:spPr>
        <p:txBody>
          <a:bodyPr wrap="square" rtlCol="0">
            <a:spAutoFit/>
          </a:bodyPr>
          <a:lstStyle/>
          <a:p>
            <a:pPr fontAlgn="base"/>
            <a:r>
              <a:rPr lang="en-US" sz="1200" dirty="0"/>
              <a:t>Dr. Kate Isaacs has studied companies and advised executives on leadership, corporate citizenship, sustainability, and systems change for nearly 20 years.</a:t>
            </a:r>
          </a:p>
          <a:p>
            <a:pPr fontAlgn="base"/>
            <a:endParaRPr lang="en-US" sz="1200" dirty="0"/>
          </a:p>
          <a:p>
            <a:pPr fontAlgn="base"/>
            <a:r>
              <a:rPr lang="en-US" sz="1200" dirty="0"/>
              <a:t>She advises corporate clients on the design and effectiveness of their stakeholder engagement strategy. Her consulting is aimed at helping clients build in stronger interactions and connections that will generate collective long-term value for organizations across their complete </a:t>
            </a:r>
            <a:r>
              <a:rPr lang="en-US" sz="1200" u="sng" dirty="0">
                <a:solidFill>
                  <a:schemeClr val="accent1">
                    <a:lumMod val="75000"/>
                  </a:schemeClr>
                </a:solidFill>
              </a:rPr>
              <a:t>stakeholder ecosystem</a:t>
            </a:r>
            <a:r>
              <a:rPr lang="en-US" sz="1200" dirty="0"/>
              <a:t>. </a:t>
            </a:r>
          </a:p>
          <a:p>
            <a:pPr fontAlgn="base"/>
            <a:endParaRPr lang="en-US" sz="1200" dirty="0"/>
          </a:p>
          <a:p>
            <a:pPr fontAlgn="base"/>
            <a:r>
              <a:rPr lang="en-US" sz="1200" dirty="0"/>
              <a:t>Isaacs holds a research appointment at the MIT </a:t>
            </a:r>
            <a:r>
              <a:rPr lang="en-US" sz="1200" dirty="0" smtClean="0"/>
              <a:t>Sloan </a:t>
            </a:r>
            <a:r>
              <a:rPr lang="en-US" sz="1200" dirty="0" smtClean="0">
                <a:hlinkClick r:id="rId3"/>
              </a:rPr>
              <a:t>Leadership Center</a:t>
            </a:r>
            <a:r>
              <a:rPr lang="en-US" sz="1200" dirty="0" smtClean="0"/>
              <a:t>. </a:t>
            </a:r>
            <a:r>
              <a:rPr lang="en-US" sz="1200" dirty="0"/>
              <a:t>She was previously research director for the </a:t>
            </a:r>
            <a:r>
              <a:rPr lang="en-US" sz="1200" dirty="0">
                <a:hlinkClick r:id="rId4"/>
              </a:rPr>
              <a:t>Center for Higher Ambition Leadership</a:t>
            </a:r>
            <a:r>
              <a:rPr lang="en-US" sz="1200" dirty="0"/>
              <a:t>, and continues in an advisory capacity. She also consults with clients through </a:t>
            </a:r>
            <a:r>
              <a:rPr lang="en-US" sz="1200" dirty="0">
                <a:hlinkClick r:id="rId5"/>
              </a:rPr>
              <a:t>Dialogos</a:t>
            </a:r>
            <a:r>
              <a:rPr lang="en-US" sz="1200" dirty="0"/>
              <a:t>, a management consulting and leadership development firm in Cambridge, MA.</a:t>
            </a:r>
          </a:p>
          <a:p>
            <a:pPr fontAlgn="base"/>
            <a:endParaRPr lang="en-US" sz="1200" dirty="0"/>
          </a:p>
          <a:p>
            <a:pPr fontAlgn="base"/>
            <a:r>
              <a:rPr lang="en-US" sz="1200" dirty="0"/>
              <a:t>She writes regularly for many leading publications including the Academy of Management journals, </a:t>
            </a:r>
            <a:r>
              <a:rPr lang="en-US" sz="1200" i="1" dirty="0"/>
              <a:t>Harvard Business Review</a:t>
            </a:r>
            <a:r>
              <a:rPr lang="en-US" sz="1200" dirty="0"/>
              <a:t>, </a:t>
            </a:r>
            <a:r>
              <a:rPr lang="en-US" sz="1200" i="1" dirty="0" smtClean="0"/>
              <a:t>Forbes </a:t>
            </a:r>
            <a:r>
              <a:rPr lang="en-US" sz="1200" dirty="0" smtClean="0"/>
              <a:t>and</a:t>
            </a:r>
            <a:r>
              <a:rPr lang="en-US" sz="1200" i="1" dirty="0" smtClean="0"/>
              <a:t> Chief </a:t>
            </a:r>
            <a:r>
              <a:rPr lang="en-US" sz="1200" i="1" dirty="0" smtClean="0"/>
              <a:t>Executive</a:t>
            </a:r>
            <a:r>
              <a:rPr lang="en-US" sz="1200" dirty="0" smtClean="0"/>
              <a:t>.</a:t>
            </a:r>
            <a:endParaRPr lang="en-US" sz="1200" dirty="0"/>
          </a:p>
          <a:p>
            <a:pPr fontAlgn="base"/>
            <a:endParaRPr lang="en-US" sz="1200" dirty="0"/>
          </a:p>
          <a:p>
            <a:pPr fontAlgn="base"/>
            <a:r>
              <a:rPr lang="en-US" sz="1200" dirty="0"/>
              <a:t>Isaacs earned a PhD in Organization Studies from the </a:t>
            </a:r>
            <a:r>
              <a:rPr lang="en-US" sz="1200" dirty="0">
                <a:hlinkClick r:id="rId6"/>
              </a:rPr>
              <a:t>MIT Sloan School of Management</a:t>
            </a:r>
            <a:r>
              <a:rPr lang="en-US" sz="1200" dirty="0"/>
              <a:t>, an M.S. degree in Technology and Policy from the MIT Engineering Systems Division, an M.S. degree in Conscious Evolution from the Graduate Institute, and a B.S. in Biology from the Oakland University Honors College. She is also a trained Shadow Work facilitator and coach.</a:t>
            </a:r>
          </a:p>
          <a:p>
            <a:pPr fontAlgn="base"/>
            <a:endParaRPr lang="en-US" sz="1200" dirty="0"/>
          </a:p>
          <a:p>
            <a:pPr fontAlgn="base"/>
            <a:r>
              <a:rPr lang="en-US" sz="1200" dirty="0"/>
              <a:t>Isaacs lives in Concord, Massachusetts with her family, and loves running, biking, yoga, skiing, and gardening. She also enjoys photography, and you’ll find some of her images on this site. She occasionally commutes to Colorado in the winter, where she finds no greater joy than telemark skiing in fresh Rocky Mountain powder. </a:t>
            </a:r>
          </a:p>
          <a:p>
            <a:endParaRPr lang="en-US" sz="1200" dirty="0"/>
          </a:p>
          <a:p>
            <a:endParaRPr lang="en-US" sz="1200" dirty="0"/>
          </a:p>
        </p:txBody>
      </p:sp>
      <p:pic>
        <p:nvPicPr>
          <p:cNvPr id="6" name="Picture 5">
            <a:extLst>
              <a:ext uri="{FF2B5EF4-FFF2-40B4-BE49-F238E27FC236}">
                <a16:creationId xmlns:a16="http://schemas.microsoft.com/office/drawing/2014/main" xmlns="" id="{254628B0-922B-4E00-A7DF-DAA1B308D3C5}"/>
              </a:ext>
            </a:extLst>
          </p:cNvPr>
          <p:cNvPicPr>
            <a:picLocks noChangeAspect="1"/>
          </p:cNvPicPr>
          <p:nvPr/>
        </p:nvPicPr>
        <p:blipFill>
          <a:blip r:embed="rId7"/>
          <a:stretch>
            <a:fillRect/>
          </a:stretch>
        </p:blipFill>
        <p:spPr>
          <a:xfrm>
            <a:off x="403110" y="1713559"/>
            <a:ext cx="1804390" cy="2274242"/>
          </a:xfrm>
          <a:prstGeom prst="rect">
            <a:avLst/>
          </a:prstGeom>
        </p:spPr>
      </p:pic>
      <p:sp>
        <p:nvSpPr>
          <p:cNvPr id="7" name="TextBox 6">
            <a:extLst>
              <a:ext uri="{FF2B5EF4-FFF2-40B4-BE49-F238E27FC236}">
                <a16:creationId xmlns:a16="http://schemas.microsoft.com/office/drawing/2014/main" xmlns="" id="{8233D99D-CDAC-4DB4-85D7-1E1A67C1F58F}"/>
              </a:ext>
            </a:extLst>
          </p:cNvPr>
          <p:cNvSpPr txBox="1"/>
          <p:nvPr/>
        </p:nvSpPr>
        <p:spPr>
          <a:xfrm>
            <a:off x="514709" y="5092700"/>
            <a:ext cx="1376724" cy="369332"/>
          </a:xfrm>
          <a:prstGeom prst="rect">
            <a:avLst/>
          </a:prstGeom>
          <a:noFill/>
        </p:spPr>
        <p:txBody>
          <a:bodyPr wrap="none" rtlCol="0">
            <a:spAutoFit/>
          </a:bodyPr>
          <a:lstStyle/>
          <a:p>
            <a:r>
              <a:rPr lang="en-US" dirty="0">
                <a:solidFill>
                  <a:srgbClr val="0070C0"/>
                </a:solidFill>
              </a:rPr>
              <a:t>Contact Kate</a:t>
            </a:r>
          </a:p>
        </p:txBody>
      </p:sp>
      <p:sp>
        <p:nvSpPr>
          <p:cNvPr id="18" name="TextBox 17">
            <a:extLst>
              <a:ext uri="{FF2B5EF4-FFF2-40B4-BE49-F238E27FC236}">
                <a16:creationId xmlns:a16="http://schemas.microsoft.com/office/drawing/2014/main" xmlns="" id="{E84923E5-1CFF-4834-BDE5-0622DD934DA1}"/>
              </a:ext>
            </a:extLst>
          </p:cNvPr>
          <p:cNvSpPr txBox="1"/>
          <p:nvPr/>
        </p:nvSpPr>
        <p:spPr>
          <a:xfrm>
            <a:off x="655880" y="3987801"/>
            <a:ext cx="1208536" cy="369332"/>
          </a:xfrm>
          <a:prstGeom prst="rect">
            <a:avLst/>
          </a:prstGeom>
          <a:noFill/>
        </p:spPr>
        <p:txBody>
          <a:bodyPr wrap="none" rtlCol="0">
            <a:spAutoFit/>
          </a:bodyPr>
          <a:lstStyle/>
          <a:p>
            <a:r>
              <a:rPr lang="en-US" dirty="0"/>
              <a:t>Kate Isaacs</a:t>
            </a:r>
          </a:p>
        </p:txBody>
      </p:sp>
      <p:pic>
        <p:nvPicPr>
          <p:cNvPr id="8" name="Picture 7">
            <a:extLst>
              <a:ext uri="{FF2B5EF4-FFF2-40B4-BE49-F238E27FC236}">
                <a16:creationId xmlns:a16="http://schemas.microsoft.com/office/drawing/2014/main" xmlns="" id="{605CBEF7-2AB0-4CC2-8EB4-08673CF81426}"/>
              </a:ext>
            </a:extLst>
          </p:cNvPr>
          <p:cNvPicPr>
            <a:picLocks noChangeAspect="1"/>
          </p:cNvPicPr>
          <p:nvPr/>
        </p:nvPicPr>
        <p:blipFill>
          <a:blip r:embed="rId8"/>
          <a:stretch>
            <a:fillRect/>
          </a:stretch>
        </p:blipFill>
        <p:spPr>
          <a:xfrm>
            <a:off x="615962" y="6073671"/>
            <a:ext cx="523548" cy="493260"/>
          </a:xfrm>
          <a:prstGeom prst="rect">
            <a:avLst/>
          </a:prstGeom>
        </p:spPr>
      </p:pic>
      <p:sp>
        <p:nvSpPr>
          <p:cNvPr id="9" name="Rectangle 8">
            <a:extLst>
              <a:ext uri="{FF2B5EF4-FFF2-40B4-BE49-F238E27FC236}">
                <a16:creationId xmlns:a16="http://schemas.microsoft.com/office/drawing/2014/main" xmlns="" id="{BB6B5EA3-B7F3-44DF-8BEB-3F6BE161B897}"/>
              </a:ext>
            </a:extLst>
          </p:cNvPr>
          <p:cNvSpPr/>
          <p:nvPr/>
        </p:nvSpPr>
        <p:spPr>
          <a:xfrm>
            <a:off x="2393950" y="996951"/>
            <a:ext cx="984250" cy="43988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xmlns="" id="{470EA41E-AD9B-434A-8BD6-F28F0D28284A}"/>
              </a:ext>
            </a:extLst>
          </p:cNvPr>
          <p:cNvSpPr txBox="1"/>
          <p:nvPr/>
        </p:nvSpPr>
        <p:spPr>
          <a:xfrm>
            <a:off x="508628" y="5494894"/>
            <a:ext cx="1503040" cy="369332"/>
          </a:xfrm>
          <a:prstGeom prst="rect">
            <a:avLst/>
          </a:prstGeom>
          <a:noFill/>
        </p:spPr>
        <p:txBody>
          <a:bodyPr wrap="none" rtlCol="0">
            <a:spAutoFit/>
          </a:bodyPr>
          <a:lstStyle/>
          <a:p>
            <a:r>
              <a:rPr lang="en-US" dirty="0">
                <a:solidFill>
                  <a:srgbClr val="0070C0"/>
                </a:solidFill>
              </a:rPr>
              <a:t>Download CV</a:t>
            </a:r>
          </a:p>
        </p:txBody>
      </p:sp>
    </p:spTree>
    <p:extLst>
      <p:ext uri="{BB962C8B-B14F-4D97-AF65-F5344CB8AC3E}">
        <p14:creationId xmlns:p14="http://schemas.microsoft.com/office/powerpoint/2010/main" val="3091516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66D8ADF9-CC16-47CB-B763-CF42435BEE76}"/>
              </a:ext>
            </a:extLst>
          </p:cNvPr>
          <p:cNvGrpSpPr/>
          <p:nvPr/>
        </p:nvGrpSpPr>
        <p:grpSpPr>
          <a:xfrm>
            <a:off x="2830969" y="3205178"/>
            <a:ext cx="3338481" cy="3391931"/>
            <a:chOff x="1315285" y="4020996"/>
            <a:chExt cx="3308113" cy="3312514"/>
          </a:xfrm>
        </p:grpSpPr>
        <p:grpSp>
          <p:nvGrpSpPr>
            <p:cNvPr id="14" name="Group 13">
              <a:extLst>
                <a:ext uri="{FF2B5EF4-FFF2-40B4-BE49-F238E27FC236}">
                  <a16:creationId xmlns:a16="http://schemas.microsoft.com/office/drawing/2014/main" xmlns="" id="{FBD14420-C586-4B0E-8A34-3E3439CA1FF1}"/>
                </a:ext>
              </a:extLst>
            </p:cNvPr>
            <p:cNvGrpSpPr>
              <a:grpSpLocks noChangeAspect="1"/>
            </p:cNvGrpSpPr>
            <p:nvPr/>
          </p:nvGrpSpPr>
          <p:grpSpPr>
            <a:xfrm>
              <a:off x="1315285" y="4020996"/>
              <a:ext cx="3308113" cy="3312514"/>
              <a:chOff x="896006" y="2139839"/>
              <a:chExt cx="4857852" cy="4864322"/>
            </a:xfrm>
          </p:grpSpPr>
          <p:pic>
            <p:nvPicPr>
              <p:cNvPr id="15" name="Picture 14">
                <a:extLst>
                  <a:ext uri="{FF2B5EF4-FFF2-40B4-BE49-F238E27FC236}">
                    <a16:creationId xmlns:a16="http://schemas.microsoft.com/office/drawing/2014/main" xmlns="" id="{14AF0B00-BD8C-49FD-8733-B830E0723AD7}"/>
                  </a:ext>
                </a:extLst>
              </p:cNvPr>
              <p:cNvPicPr>
                <a:picLocks noChangeAspect="1"/>
              </p:cNvPicPr>
              <p:nvPr/>
            </p:nvPicPr>
            <p:blipFill rotWithShape="1">
              <a:blip r:embed="rId2"/>
              <a:srcRect l="13065" r="16100"/>
              <a:stretch/>
            </p:blipFill>
            <p:spPr>
              <a:xfrm>
                <a:off x="896006" y="2139839"/>
                <a:ext cx="4857852" cy="4864322"/>
              </a:xfrm>
              <a:prstGeom prst="rect">
                <a:avLst/>
              </a:prstGeom>
            </p:spPr>
          </p:pic>
          <p:sp>
            <p:nvSpPr>
              <p:cNvPr id="16" name="Oval 15">
                <a:extLst>
                  <a:ext uri="{FF2B5EF4-FFF2-40B4-BE49-F238E27FC236}">
                    <a16:creationId xmlns:a16="http://schemas.microsoft.com/office/drawing/2014/main" xmlns="" id="{73F1291E-FACD-4A16-A238-C5603C217D84}"/>
                  </a:ext>
                </a:extLst>
              </p:cNvPr>
              <p:cNvSpPr/>
              <p:nvPr/>
            </p:nvSpPr>
            <p:spPr>
              <a:xfrm>
                <a:off x="2896623" y="4124006"/>
                <a:ext cx="877578" cy="8898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 </a:t>
                </a:r>
              </a:p>
            </p:txBody>
          </p:sp>
        </p:grpSp>
        <p:sp>
          <p:nvSpPr>
            <p:cNvPr id="13" name="Oval 12">
              <a:extLst>
                <a:ext uri="{FF2B5EF4-FFF2-40B4-BE49-F238E27FC236}">
                  <a16:creationId xmlns:a16="http://schemas.microsoft.com/office/drawing/2014/main" xmlns="" id="{8101B71C-B789-4219-A66F-4831C40EC4E8}"/>
                </a:ext>
              </a:extLst>
            </p:cNvPr>
            <p:cNvSpPr/>
            <p:nvPr/>
          </p:nvSpPr>
          <p:spPr>
            <a:xfrm>
              <a:off x="2678529" y="5382445"/>
              <a:ext cx="626880" cy="63564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ORG</a:t>
              </a:r>
              <a:r>
                <a:rPr lang="en-US" sz="1050" dirty="0">
                  <a:solidFill>
                    <a:schemeClr val="tx1"/>
                  </a:solidFill>
                </a:rPr>
                <a:t> </a:t>
              </a:r>
            </a:p>
          </p:txBody>
        </p:sp>
      </p:grpSp>
      <p:sp>
        <p:nvSpPr>
          <p:cNvPr id="38" name="Title 1">
            <a:extLst>
              <a:ext uri="{FF2B5EF4-FFF2-40B4-BE49-F238E27FC236}">
                <a16:creationId xmlns:a16="http://schemas.microsoft.com/office/drawing/2014/main" xmlns="" id="{CFAA3BD3-B6C9-4036-B844-B5E927313EE9}"/>
              </a:ext>
            </a:extLst>
          </p:cNvPr>
          <p:cNvSpPr>
            <a:spLocks noGrp="1"/>
          </p:cNvSpPr>
          <p:nvPr>
            <p:ph type="title"/>
          </p:nvPr>
        </p:nvSpPr>
        <p:spPr>
          <a:xfrm>
            <a:off x="1210015" y="548523"/>
            <a:ext cx="4436269" cy="251209"/>
          </a:xfrm>
        </p:spPr>
        <p:txBody>
          <a:bodyPr>
            <a:normAutofit fontScale="90000"/>
          </a:bodyPr>
          <a:lstStyle/>
          <a:p>
            <a:r>
              <a:rPr lang="en-US" b="1" dirty="0"/>
              <a:t>CONSULTING/WORK</a:t>
            </a:r>
          </a:p>
        </p:txBody>
      </p:sp>
      <p:sp>
        <p:nvSpPr>
          <p:cNvPr id="39" name="Rectangle 38">
            <a:extLst>
              <a:ext uri="{FF2B5EF4-FFF2-40B4-BE49-F238E27FC236}">
                <a16:creationId xmlns:a16="http://schemas.microsoft.com/office/drawing/2014/main" xmlns="" id="{1014F80B-BAD1-4C0A-9100-FE21E9FEC8B6}"/>
              </a:ext>
            </a:extLst>
          </p:cNvPr>
          <p:cNvSpPr/>
          <p:nvPr/>
        </p:nvSpPr>
        <p:spPr>
          <a:xfrm>
            <a:off x="245476" y="938095"/>
            <a:ext cx="6235104" cy="637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61A24F70-A5A5-44B2-9A68-EA2A032434A4}"/>
              </a:ext>
            </a:extLst>
          </p:cNvPr>
          <p:cNvSpPr/>
          <p:nvPr/>
        </p:nvSpPr>
        <p:spPr>
          <a:xfrm>
            <a:off x="245476" y="1532237"/>
            <a:ext cx="6235256" cy="7510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xmlns="" id="{D2EDECA5-6B76-48FF-A0E7-59B10048FC20}"/>
              </a:ext>
            </a:extLst>
          </p:cNvPr>
          <p:cNvSpPr txBox="1"/>
          <p:nvPr/>
        </p:nvSpPr>
        <p:spPr>
          <a:xfrm>
            <a:off x="335790" y="1360504"/>
            <a:ext cx="5960679" cy="523220"/>
          </a:xfrm>
          <a:prstGeom prst="rect">
            <a:avLst/>
          </a:prstGeom>
          <a:noFill/>
        </p:spPr>
        <p:txBody>
          <a:bodyPr wrap="square" rtlCol="0">
            <a:spAutoFit/>
          </a:bodyPr>
          <a:lstStyle/>
          <a:p>
            <a:endParaRPr lang="en-US" dirty="0">
              <a:solidFill>
                <a:srgbClr val="0070C0"/>
              </a:solidFill>
            </a:endParaRPr>
          </a:p>
          <a:p>
            <a:endParaRPr lang="en-US" sz="1000" dirty="0"/>
          </a:p>
        </p:txBody>
      </p:sp>
      <p:pic>
        <p:nvPicPr>
          <p:cNvPr id="4" name="Picture 3">
            <a:extLst>
              <a:ext uri="{FF2B5EF4-FFF2-40B4-BE49-F238E27FC236}">
                <a16:creationId xmlns:a16="http://schemas.microsoft.com/office/drawing/2014/main" xmlns="" id="{D48BC162-7520-42F3-863D-EF32BBD1B145}"/>
              </a:ext>
            </a:extLst>
          </p:cNvPr>
          <p:cNvPicPr>
            <a:picLocks noChangeAspect="1"/>
          </p:cNvPicPr>
          <p:nvPr/>
        </p:nvPicPr>
        <p:blipFill>
          <a:blip r:embed="rId3"/>
          <a:stretch>
            <a:fillRect/>
          </a:stretch>
        </p:blipFill>
        <p:spPr>
          <a:xfrm>
            <a:off x="2506740" y="1115368"/>
            <a:ext cx="3573857" cy="200897"/>
          </a:xfrm>
          <a:prstGeom prst="rect">
            <a:avLst/>
          </a:prstGeom>
        </p:spPr>
      </p:pic>
      <p:sp>
        <p:nvSpPr>
          <p:cNvPr id="11" name="Rectangle 10">
            <a:extLst>
              <a:ext uri="{FF2B5EF4-FFF2-40B4-BE49-F238E27FC236}">
                <a16:creationId xmlns:a16="http://schemas.microsoft.com/office/drawing/2014/main" xmlns="" id="{B9073CFD-C6B9-4C8B-B676-3B8EE3822F60}"/>
              </a:ext>
            </a:extLst>
          </p:cNvPr>
          <p:cNvSpPr/>
          <p:nvPr/>
        </p:nvSpPr>
        <p:spPr>
          <a:xfrm>
            <a:off x="3340100" y="996951"/>
            <a:ext cx="984250" cy="43988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xmlns="" id="{AFEAE0CB-70B9-4BFF-82C0-0BA374C92536}"/>
              </a:ext>
            </a:extLst>
          </p:cNvPr>
          <p:cNvSpPr txBox="1"/>
          <p:nvPr/>
        </p:nvSpPr>
        <p:spPr>
          <a:xfrm>
            <a:off x="467619" y="1611497"/>
            <a:ext cx="5828850" cy="584776"/>
          </a:xfrm>
          <a:prstGeom prst="rect">
            <a:avLst/>
          </a:prstGeom>
          <a:noFill/>
        </p:spPr>
        <p:txBody>
          <a:bodyPr wrap="square" rtlCol="0">
            <a:spAutoFit/>
          </a:bodyPr>
          <a:lstStyle/>
          <a:p>
            <a:r>
              <a:rPr lang="en-US" sz="1600" b="1" dirty="0"/>
              <a:t>It’s a partnership economy</a:t>
            </a:r>
            <a:r>
              <a:rPr lang="en-US" sz="1600" dirty="0"/>
              <a:t>.</a:t>
            </a:r>
          </a:p>
          <a:p>
            <a:r>
              <a:rPr lang="en-US" sz="1600" dirty="0"/>
              <a:t>There is power in </a:t>
            </a:r>
            <a:r>
              <a:rPr lang="en-US" sz="1600" dirty="0" smtClean="0"/>
              <a:t>optimizing your </a:t>
            </a:r>
            <a:r>
              <a:rPr lang="en-US" sz="1600" dirty="0"/>
              <a:t>stakeholder ecosystem </a:t>
            </a:r>
            <a:r>
              <a:rPr lang="en-US" sz="1600" dirty="0" smtClean="0"/>
              <a:t>operates.</a:t>
            </a:r>
            <a:endParaRPr lang="en-US" sz="1600" dirty="0"/>
          </a:p>
        </p:txBody>
      </p:sp>
      <p:sp>
        <p:nvSpPr>
          <p:cNvPr id="19" name="TextBox 18">
            <a:extLst>
              <a:ext uri="{FF2B5EF4-FFF2-40B4-BE49-F238E27FC236}">
                <a16:creationId xmlns:a16="http://schemas.microsoft.com/office/drawing/2014/main" xmlns="" id="{D3CE99EB-A9E8-4026-B7E4-5A635B333B2B}"/>
              </a:ext>
            </a:extLst>
          </p:cNvPr>
          <p:cNvSpPr txBox="1"/>
          <p:nvPr/>
        </p:nvSpPr>
        <p:spPr>
          <a:xfrm>
            <a:off x="3344141" y="2706818"/>
            <a:ext cx="2426883" cy="646331"/>
          </a:xfrm>
          <a:prstGeom prst="rect">
            <a:avLst/>
          </a:prstGeom>
          <a:noFill/>
        </p:spPr>
        <p:txBody>
          <a:bodyPr wrap="none" rtlCol="0">
            <a:spAutoFit/>
          </a:bodyPr>
          <a:lstStyle/>
          <a:p>
            <a:pPr algn="ctr"/>
            <a:r>
              <a:rPr lang="en-US" b="1" dirty="0"/>
              <a:t>Stakeholder Ecosystem </a:t>
            </a:r>
            <a:br>
              <a:rPr lang="en-US" b="1" dirty="0"/>
            </a:br>
            <a:r>
              <a:rPr lang="en-US" b="1" dirty="0"/>
              <a:t>“Flywheel”</a:t>
            </a:r>
            <a:endParaRPr lang="en-US" dirty="0"/>
          </a:p>
        </p:txBody>
      </p:sp>
      <p:sp>
        <p:nvSpPr>
          <p:cNvPr id="7" name="TextBox 6">
            <a:extLst>
              <a:ext uri="{FF2B5EF4-FFF2-40B4-BE49-F238E27FC236}">
                <a16:creationId xmlns:a16="http://schemas.microsoft.com/office/drawing/2014/main" xmlns="" id="{265154E4-54ED-42D3-9BA7-BA9E5C1B4F45}"/>
              </a:ext>
            </a:extLst>
          </p:cNvPr>
          <p:cNvSpPr txBox="1"/>
          <p:nvPr/>
        </p:nvSpPr>
        <p:spPr>
          <a:xfrm>
            <a:off x="467618" y="2856710"/>
            <a:ext cx="1964925" cy="3539430"/>
          </a:xfrm>
          <a:prstGeom prst="rect">
            <a:avLst/>
          </a:prstGeom>
          <a:noFill/>
        </p:spPr>
        <p:txBody>
          <a:bodyPr wrap="square" rtlCol="0">
            <a:spAutoFit/>
          </a:bodyPr>
          <a:lstStyle/>
          <a:p>
            <a:r>
              <a:rPr lang="en-US" sz="1600" dirty="0"/>
              <a:t>Once you see how the whole system works together, you can create initiatives and make decisions that put the “flywheel” of positive stakeholder synergies in motion. This yields high-trust, mutual value creation and exponential results.</a:t>
            </a:r>
          </a:p>
          <a:p>
            <a:endParaRPr lang="en-US" sz="1600" dirty="0"/>
          </a:p>
        </p:txBody>
      </p:sp>
      <p:sp>
        <p:nvSpPr>
          <p:cNvPr id="10" name="TextBox 9">
            <a:extLst>
              <a:ext uri="{FF2B5EF4-FFF2-40B4-BE49-F238E27FC236}">
                <a16:creationId xmlns:a16="http://schemas.microsoft.com/office/drawing/2014/main" xmlns="" id="{2E896E4D-0158-43E8-B4ED-5B2FFE9D1B1D}"/>
              </a:ext>
            </a:extLst>
          </p:cNvPr>
          <p:cNvSpPr txBox="1"/>
          <p:nvPr/>
        </p:nvSpPr>
        <p:spPr>
          <a:xfrm>
            <a:off x="470499" y="6378341"/>
            <a:ext cx="5703236" cy="2585323"/>
          </a:xfrm>
          <a:prstGeom prst="rect">
            <a:avLst/>
          </a:prstGeom>
          <a:noFill/>
        </p:spPr>
        <p:txBody>
          <a:bodyPr wrap="square" rtlCol="0">
            <a:spAutoFit/>
          </a:bodyPr>
          <a:lstStyle/>
          <a:p>
            <a:r>
              <a:rPr lang="en-US" b="1" dirty="0"/>
              <a:t>Outcomes:</a:t>
            </a:r>
          </a:p>
          <a:p>
            <a:pPr marL="285750" indent="-285750">
              <a:buFont typeface="Arial" panose="020B0604020202020204" pitchFamily="34" charset="0"/>
              <a:buChar char="•"/>
            </a:pPr>
            <a:r>
              <a:rPr lang="en-US" dirty="0"/>
              <a:t>More aligned purpose, strategy, leadership, culture, and execution</a:t>
            </a:r>
          </a:p>
          <a:p>
            <a:pPr marL="285750" indent="-285750">
              <a:buFont typeface="Arial" panose="020B0604020202020204" pitchFamily="34" charset="0"/>
              <a:buChar char="•"/>
            </a:pPr>
            <a:r>
              <a:rPr lang="en-US" dirty="0"/>
              <a:t>Loyal, long-term customers and partners</a:t>
            </a:r>
          </a:p>
          <a:p>
            <a:pPr marL="285750" indent="-285750">
              <a:buFont typeface="Arial" panose="020B0604020202020204" pitchFamily="34" charset="0"/>
              <a:buChar char="•"/>
            </a:pPr>
            <a:r>
              <a:rPr lang="en-US" dirty="0"/>
              <a:t>Inspired and engaged employees</a:t>
            </a:r>
          </a:p>
          <a:p>
            <a:pPr marL="285750" indent="-285750">
              <a:buFont typeface="Arial" panose="020B0604020202020204" pitchFamily="34" charset="0"/>
              <a:buChar char="•"/>
            </a:pPr>
            <a:r>
              <a:rPr lang="en-US" dirty="0"/>
              <a:t>Greater innovation and growth</a:t>
            </a:r>
          </a:p>
          <a:p>
            <a:pPr marL="285750" indent="-285750">
              <a:buFont typeface="Arial" panose="020B0604020202020204" pitchFamily="34" charset="0"/>
              <a:buChar char="•"/>
            </a:pPr>
            <a:r>
              <a:rPr lang="en-US" dirty="0"/>
              <a:t>Contribution to society </a:t>
            </a:r>
          </a:p>
          <a:p>
            <a:pPr marL="285750" indent="-285750">
              <a:buFont typeface="Arial" panose="020B0604020202020204" pitchFamily="34" charset="0"/>
              <a:buChar char="•"/>
            </a:pPr>
            <a:r>
              <a:rPr lang="en-US" dirty="0"/>
              <a:t>Stronger financial returns over the long-term</a:t>
            </a:r>
          </a:p>
          <a:p>
            <a:endParaRPr lang="en-US" dirty="0"/>
          </a:p>
        </p:txBody>
      </p:sp>
    </p:spTree>
    <p:extLst>
      <p:ext uri="{BB962C8B-B14F-4D97-AF65-F5344CB8AC3E}">
        <p14:creationId xmlns:p14="http://schemas.microsoft.com/office/powerpoint/2010/main" val="2469208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xmlns="" id="{CFAA3BD3-B6C9-4036-B844-B5E927313EE9}"/>
              </a:ext>
            </a:extLst>
          </p:cNvPr>
          <p:cNvSpPr>
            <a:spLocks noGrp="1"/>
          </p:cNvSpPr>
          <p:nvPr>
            <p:ph type="title"/>
          </p:nvPr>
        </p:nvSpPr>
        <p:spPr>
          <a:xfrm>
            <a:off x="1210015" y="548523"/>
            <a:ext cx="4436269" cy="251209"/>
          </a:xfrm>
        </p:spPr>
        <p:txBody>
          <a:bodyPr>
            <a:normAutofit fontScale="90000"/>
          </a:bodyPr>
          <a:lstStyle/>
          <a:p>
            <a:r>
              <a:rPr lang="en-US" b="1" dirty="0"/>
              <a:t>CONSULTING/WORK, CONT.</a:t>
            </a:r>
          </a:p>
        </p:txBody>
      </p:sp>
      <p:sp>
        <p:nvSpPr>
          <p:cNvPr id="39" name="Rectangle 38">
            <a:extLst>
              <a:ext uri="{FF2B5EF4-FFF2-40B4-BE49-F238E27FC236}">
                <a16:creationId xmlns:a16="http://schemas.microsoft.com/office/drawing/2014/main" xmlns="" id="{1014F80B-BAD1-4C0A-9100-FE21E9FEC8B6}"/>
              </a:ext>
            </a:extLst>
          </p:cNvPr>
          <p:cNvSpPr/>
          <p:nvPr/>
        </p:nvSpPr>
        <p:spPr>
          <a:xfrm>
            <a:off x="245476" y="938095"/>
            <a:ext cx="6235104" cy="637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xmlns="" id="{D2EDECA5-6B76-48FF-A0E7-59B10048FC20}"/>
              </a:ext>
            </a:extLst>
          </p:cNvPr>
          <p:cNvSpPr txBox="1"/>
          <p:nvPr/>
        </p:nvSpPr>
        <p:spPr>
          <a:xfrm>
            <a:off x="335790" y="1360504"/>
            <a:ext cx="5960679" cy="523220"/>
          </a:xfrm>
          <a:prstGeom prst="rect">
            <a:avLst/>
          </a:prstGeom>
          <a:noFill/>
        </p:spPr>
        <p:txBody>
          <a:bodyPr wrap="square" rtlCol="0">
            <a:spAutoFit/>
          </a:bodyPr>
          <a:lstStyle/>
          <a:p>
            <a:endParaRPr lang="en-US" dirty="0">
              <a:solidFill>
                <a:srgbClr val="0070C0"/>
              </a:solidFill>
            </a:endParaRPr>
          </a:p>
          <a:p>
            <a:endParaRPr lang="en-US" sz="1000" dirty="0"/>
          </a:p>
        </p:txBody>
      </p:sp>
      <p:pic>
        <p:nvPicPr>
          <p:cNvPr id="4" name="Picture 3">
            <a:extLst>
              <a:ext uri="{FF2B5EF4-FFF2-40B4-BE49-F238E27FC236}">
                <a16:creationId xmlns:a16="http://schemas.microsoft.com/office/drawing/2014/main" xmlns="" id="{D48BC162-7520-42F3-863D-EF32BBD1B145}"/>
              </a:ext>
            </a:extLst>
          </p:cNvPr>
          <p:cNvPicPr>
            <a:picLocks noChangeAspect="1"/>
          </p:cNvPicPr>
          <p:nvPr/>
        </p:nvPicPr>
        <p:blipFill>
          <a:blip r:embed="rId2"/>
          <a:stretch>
            <a:fillRect/>
          </a:stretch>
        </p:blipFill>
        <p:spPr>
          <a:xfrm>
            <a:off x="2506740" y="1115368"/>
            <a:ext cx="3573857" cy="200897"/>
          </a:xfrm>
          <a:prstGeom prst="rect">
            <a:avLst/>
          </a:prstGeom>
        </p:spPr>
      </p:pic>
      <p:sp>
        <p:nvSpPr>
          <p:cNvPr id="11" name="Rectangle 10">
            <a:extLst>
              <a:ext uri="{FF2B5EF4-FFF2-40B4-BE49-F238E27FC236}">
                <a16:creationId xmlns:a16="http://schemas.microsoft.com/office/drawing/2014/main" xmlns="" id="{B9073CFD-C6B9-4C8B-B676-3B8EE3822F60}"/>
              </a:ext>
            </a:extLst>
          </p:cNvPr>
          <p:cNvSpPr/>
          <p:nvPr/>
        </p:nvSpPr>
        <p:spPr>
          <a:xfrm>
            <a:off x="3340100" y="996951"/>
            <a:ext cx="984250" cy="43988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xmlns="" id="{D0EDE599-034A-4ECC-A18E-3381EF6A4CB7}"/>
              </a:ext>
            </a:extLst>
          </p:cNvPr>
          <p:cNvSpPr/>
          <p:nvPr/>
        </p:nvSpPr>
        <p:spPr>
          <a:xfrm>
            <a:off x="247020" y="1575195"/>
            <a:ext cx="6235256" cy="48614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xmlns="" id="{447F0EC0-3FA2-4145-8803-F822444FCE7B}"/>
              </a:ext>
            </a:extLst>
          </p:cNvPr>
          <p:cNvSpPr txBox="1"/>
          <p:nvPr/>
        </p:nvSpPr>
        <p:spPr>
          <a:xfrm>
            <a:off x="2523560" y="1672530"/>
            <a:ext cx="1229824" cy="369332"/>
          </a:xfrm>
          <a:prstGeom prst="rect">
            <a:avLst/>
          </a:prstGeom>
          <a:noFill/>
        </p:spPr>
        <p:txBody>
          <a:bodyPr wrap="none" rtlCol="0">
            <a:spAutoFit/>
          </a:bodyPr>
          <a:lstStyle/>
          <a:p>
            <a:r>
              <a:rPr lang="en-US" b="1" dirty="0"/>
              <a:t>Experience</a:t>
            </a:r>
          </a:p>
        </p:txBody>
      </p:sp>
      <p:sp>
        <p:nvSpPr>
          <p:cNvPr id="21" name="Rectangle 20">
            <a:extLst>
              <a:ext uri="{FF2B5EF4-FFF2-40B4-BE49-F238E27FC236}">
                <a16:creationId xmlns:a16="http://schemas.microsoft.com/office/drawing/2014/main" xmlns="" id="{8EE49436-0A3C-4324-BA4A-BEB4205BD3BE}"/>
              </a:ext>
            </a:extLst>
          </p:cNvPr>
          <p:cNvSpPr/>
          <p:nvPr/>
        </p:nvSpPr>
        <p:spPr>
          <a:xfrm>
            <a:off x="385896" y="3446361"/>
            <a:ext cx="1892377" cy="2955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xmlns="" id="{F1BB4226-FD7E-4DE7-ABC8-F9462A47C8BF}"/>
              </a:ext>
            </a:extLst>
          </p:cNvPr>
          <p:cNvSpPr/>
          <p:nvPr/>
        </p:nvSpPr>
        <p:spPr>
          <a:xfrm>
            <a:off x="2421876" y="3447772"/>
            <a:ext cx="1892377" cy="2955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xmlns="" id="{847D6F89-76BE-4FDB-9B1B-D6A81DF170D2}"/>
              </a:ext>
            </a:extLst>
          </p:cNvPr>
          <p:cNvSpPr/>
          <p:nvPr/>
        </p:nvSpPr>
        <p:spPr>
          <a:xfrm>
            <a:off x="4467938" y="3446361"/>
            <a:ext cx="1892377" cy="2955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xmlns="" id="{FA66DA46-A40B-4F50-89FB-3E78675B804E}"/>
              </a:ext>
            </a:extLst>
          </p:cNvPr>
          <p:cNvSpPr txBox="1"/>
          <p:nvPr/>
        </p:nvSpPr>
        <p:spPr>
          <a:xfrm>
            <a:off x="538885" y="4833662"/>
            <a:ext cx="1714978" cy="954107"/>
          </a:xfrm>
          <a:prstGeom prst="rect">
            <a:avLst/>
          </a:prstGeom>
          <a:noFill/>
        </p:spPr>
        <p:txBody>
          <a:bodyPr wrap="square" rtlCol="0">
            <a:spAutoFit/>
          </a:bodyPr>
          <a:lstStyle/>
          <a:p>
            <a:r>
              <a:rPr lang="en-US" sz="1400" dirty="0"/>
              <a:t>Partnered with a traditional energy company to xxxxxxxxxx</a:t>
            </a:r>
          </a:p>
        </p:txBody>
      </p:sp>
      <p:sp>
        <p:nvSpPr>
          <p:cNvPr id="26" name="TextBox 25">
            <a:extLst>
              <a:ext uri="{FF2B5EF4-FFF2-40B4-BE49-F238E27FC236}">
                <a16:creationId xmlns:a16="http://schemas.microsoft.com/office/drawing/2014/main" xmlns="" id="{710DC75C-3EBD-4344-A746-6A242F5B1A55}"/>
              </a:ext>
            </a:extLst>
          </p:cNvPr>
          <p:cNvSpPr txBox="1"/>
          <p:nvPr/>
        </p:nvSpPr>
        <p:spPr>
          <a:xfrm>
            <a:off x="2667027" y="4840160"/>
            <a:ext cx="1714978" cy="307777"/>
          </a:xfrm>
          <a:prstGeom prst="rect">
            <a:avLst/>
          </a:prstGeom>
          <a:noFill/>
        </p:spPr>
        <p:txBody>
          <a:bodyPr wrap="square" rtlCol="0">
            <a:spAutoFit/>
          </a:bodyPr>
          <a:lstStyle/>
          <a:p>
            <a:r>
              <a:rPr lang="en-US" sz="1400" dirty="0"/>
              <a:t>Client snapshot #2</a:t>
            </a:r>
          </a:p>
        </p:txBody>
      </p:sp>
      <p:sp>
        <p:nvSpPr>
          <p:cNvPr id="27" name="TextBox 26">
            <a:extLst>
              <a:ext uri="{FF2B5EF4-FFF2-40B4-BE49-F238E27FC236}">
                <a16:creationId xmlns:a16="http://schemas.microsoft.com/office/drawing/2014/main" xmlns="" id="{FCFF60CA-9078-4729-A510-0DE4F8F0EAF7}"/>
              </a:ext>
            </a:extLst>
          </p:cNvPr>
          <p:cNvSpPr txBox="1"/>
          <p:nvPr/>
        </p:nvSpPr>
        <p:spPr>
          <a:xfrm>
            <a:off x="4807121" y="4855780"/>
            <a:ext cx="1714978" cy="307777"/>
          </a:xfrm>
          <a:prstGeom prst="rect">
            <a:avLst/>
          </a:prstGeom>
          <a:noFill/>
        </p:spPr>
        <p:txBody>
          <a:bodyPr wrap="square" rtlCol="0">
            <a:spAutoFit/>
          </a:bodyPr>
          <a:lstStyle/>
          <a:p>
            <a:r>
              <a:rPr lang="en-US" sz="1400" dirty="0"/>
              <a:t>Client snapshot #3</a:t>
            </a:r>
          </a:p>
        </p:txBody>
      </p:sp>
      <p:pic>
        <p:nvPicPr>
          <p:cNvPr id="28" name="Picture 27">
            <a:extLst>
              <a:ext uri="{FF2B5EF4-FFF2-40B4-BE49-F238E27FC236}">
                <a16:creationId xmlns:a16="http://schemas.microsoft.com/office/drawing/2014/main" xmlns="" id="{577A70B0-C08D-4ABB-82CB-D811A15F0D5F}"/>
              </a:ext>
            </a:extLst>
          </p:cNvPr>
          <p:cNvPicPr>
            <a:picLocks noChangeAspect="1"/>
          </p:cNvPicPr>
          <p:nvPr/>
        </p:nvPicPr>
        <p:blipFill>
          <a:blip r:embed="rId3"/>
          <a:stretch>
            <a:fillRect/>
          </a:stretch>
        </p:blipFill>
        <p:spPr>
          <a:xfrm>
            <a:off x="3359404" y="6562560"/>
            <a:ext cx="3127751" cy="2515558"/>
          </a:xfrm>
          <a:prstGeom prst="rect">
            <a:avLst/>
          </a:prstGeom>
        </p:spPr>
      </p:pic>
      <p:sp>
        <p:nvSpPr>
          <p:cNvPr id="29" name="Rectangle 28">
            <a:extLst>
              <a:ext uri="{FF2B5EF4-FFF2-40B4-BE49-F238E27FC236}">
                <a16:creationId xmlns:a16="http://schemas.microsoft.com/office/drawing/2014/main" xmlns="" id="{40F9C345-146A-4E7B-8026-4EA782B5B26D}"/>
              </a:ext>
            </a:extLst>
          </p:cNvPr>
          <p:cNvSpPr/>
          <p:nvPr/>
        </p:nvSpPr>
        <p:spPr>
          <a:xfrm>
            <a:off x="262862" y="6436605"/>
            <a:ext cx="6235256" cy="23550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xmlns="" id="{58384A84-B0BF-490F-AC17-51E1A8406E84}"/>
              </a:ext>
            </a:extLst>
          </p:cNvPr>
          <p:cNvSpPr/>
          <p:nvPr/>
        </p:nvSpPr>
        <p:spPr>
          <a:xfrm>
            <a:off x="2431958" y="3455312"/>
            <a:ext cx="1878569" cy="1239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sp>
        <p:nvSpPr>
          <p:cNvPr id="31" name="Rectangle 30">
            <a:extLst>
              <a:ext uri="{FF2B5EF4-FFF2-40B4-BE49-F238E27FC236}">
                <a16:creationId xmlns:a16="http://schemas.microsoft.com/office/drawing/2014/main" xmlns="" id="{9F2D7441-CF10-4A08-A1FE-BA174ADA9CD3}"/>
              </a:ext>
            </a:extLst>
          </p:cNvPr>
          <p:cNvSpPr/>
          <p:nvPr/>
        </p:nvSpPr>
        <p:spPr>
          <a:xfrm>
            <a:off x="4457856" y="3435906"/>
            <a:ext cx="1902459" cy="1239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a:t>
            </a:r>
          </a:p>
        </p:txBody>
      </p:sp>
      <p:pic>
        <p:nvPicPr>
          <p:cNvPr id="6" name="Picture 5" descr="A sunset over a city&#10;&#10;Description generated with high confidence">
            <a:extLst>
              <a:ext uri="{FF2B5EF4-FFF2-40B4-BE49-F238E27FC236}">
                <a16:creationId xmlns:a16="http://schemas.microsoft.com/office/drawing/2014/main" xmlns="" id="{C1B8861F-EFE7-4062-AACA-0066D96248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896" y="3446361"/>
            <a:ext cx="1892377" cy="1261092"/>
          </a:xfrm>
          <a:prstGeom prst="rect">
            <a:avLst/>
          </a:prstGeom>
        </p:spPr>
      </p:pic>
      <p:sp>
        <p:nvSpPr>
          <p:cNvPr id="8" name="TextBox 7">
            <a:extLst>
              <a:ext uri="{FF2B5EF4-FFF2-40B4-BE49-F238E27FC236}">
                <a16:creationId xmlns:a16="http://schemas.microsoft.com/office/drawing/2014/main" xmlns="" id="{C74E41E8-E4A9-4DD1-BB8C-2E10BE3FAC4B}"/>
              </a:ext>
            </a:extLst>
          </p:cNvPr>
          <p:cNvSpPr txBox="1"/>
          <p:nvPr/>
        </p:nvSpPr>
        <p:spPr>
          <a:xfrm>
            <a:off x="306115" y="6792973"/>
            <a:ext cx="3407023" cy="1200329"/>
          </a:xfrm>
          <a:prstGeom prst="rect">
            <a:avLst/>
          </a:prstGeom>
          <a:noFill/>
        </p:spPr>
        <p:txBody>
          <a:bodyPr wrap="none" rtlCol="0">
            <a:spAutoFit/>
          </a:bodyPr>
          <a:lstStyle/>
          <a:p>
            <a:pPr fontAlgn="base"/>
            <a:r>
              <a:rPr lang="en-US" b="1" dirty="0"/>
              <a:t>Stakeholder Engagement Pyramid</a:t>
            </a:r>
            <a:endParaRPr lang="en-US" dirty="0"/>
          </a:p>
          <a:p>
            <a:pPr fontAlgn="base"/>
            <a:r>
              <a:rPr lang="en-US" dirty="0"/>
              <a:t>Where is your company now?</a:t>
            </a:r>
          </a:p>
          <a:p>
            <a:pPr fontAlgn="base"/>
            <a:r>
              <a:rPr lang="en-US" dirty="0"/>
              <a:t>Where do you want to be?</a:t>
            </a:r>
          </a:p>
          <a:p>
            <a:endParaRPr lang="en-US" dirty="0"/>
          </a:p>
        </p:txBody>
      </p:sp>
      <p:sp>
        <p:nvSpPr>
          <p:cNvPr id="9" name="TextBox 8">
            <a:extLst>
              <a:ext uri="{FF2B5EF4-FFF2-40B4-BE49-F238E27FC236}">
                <a16:creationId xmlns:a16="http://schemas.microsoft.com/office/drawing/2014/main" xmlns="" id="{0945FA87-FD9C-40C8-A7B5-0D8470653B0F}"/>
              </a:ext>
            </a:extLst>
          </p:cNvPr>
          <p:cNvSpPr txBox="1"/>
          <p:nvPr/>
        </p:nvSpPr>
        <p:spPr>
          <a:xfrm>
            <a:off x="306115" y="1961602"/>
            <a:ext cx="6179456" cy="1477328"/>
          </a:xfrm>
          <a:prstGeom prst="rect">
            <a:avLst/>
          </a:prstGeom>
          <a:noFill/>
        </p:spPr>
        <p:txBody>
          <a:bodyPr wrap="square" rtlCol="0">
            <a:spAutoFit/>
          </a:bodyPr>
          <a:lstStyle/>
          <a:p>
            <a:r>
              <a:rPr lang="en-US" dirty="0"/>
              <a:t>Kate brings expertise and tools from fields including organizational development, team dynamics, developmental psychology, leadership, and system dynamics modeling. </a:t>
            </a:r>
          </a:p>
          <a:p>
            <a:endParaRPr lang="en-US" dirty="0"/>
          </a:p>
          <a:p>
            <a:r>
              <a:rPr lang="en-US" dirty="0"/>
              <a:t>Here are snapshots of a few of her recent projects.</a:t>
            </a:r>
          </a:p>
        </p:txBody>
      </p:sp>
      <p:sp>
        <p:nvSpPr>
          <p:cNvPr id="34" name="Rectangle 33">
            <a:extLst>
              <a:ext uri="{FF2B5EF4-FFF2-40B4-BE49-F238E27FC236}">
                <a16:creationId xmlns:a16="http://schemas.microsoft.com/office/drawing/2014/main" xmlns="" id="{F3EC27A2-CB7A-4656-8D52-163751DF067A}"/>
              </a:ext>
            </a:extLst>
          </p:cNvPr>
          <p:cNvSpPr/>
          <p:nvPr/>
        </p:nvSpPr>
        <p:spPr>
          <a:xfrm>
            <a:off x="412712" y="7916708"/>
            <a:ext cx="2795366" cy="5317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xmlns="" id="{9D7FC37B-9C0C-436B-BCC6-6CD00BE4B26E}"/>
              </a:ext>
            </a:extLst>
          </p:cNvPr>
          <p:cNvSpPr txBox="1"/>
          <p:nvPr/>
        </p:nvSpPr>
        <p:spPr>
          <a:xfrm>
            <a:off x="436295" y="7952313"/>
            <a:ext cx="2771784" cy="369332"/>
          </a:xfrm>
          <a:prstGeom prst="rect">
            <a:avLst/>
          </a:prstGeom>
          <a:noFill/>
        </p:spPr>
        <p:txBody>
          <a:bodyPr wrap="none" rtlCol="0">
            <a:spAutoFit/>
          </a:bodyPr>
          <a:lstStyle/>
          <a:p>
            <a:r>
              <a:rPr lang="en-US" dirty="0">
                <a:solidFill>
                  <a:schemeClr val="accent1">
                    <a:lumMod val="75000"/>
                  </a:schemeClr>
                </a:solidFill>
              </a:rPr>
              <a:t>Request An Exploratory Call</a:t>
            </a:r>
            <a:endParaRPr lang="en-US" dirty="0"/>
          </a:p>
        </p:txBody>
      </p:sp>
    </p:spTree>
    <p:extLst>
      <p:ext uri="{BB962C8B-B14F-4D97-AF65-F5344CB8AC3E}">
        <p14:creationId xmlns:p14="http://schemas.microsoft.com/office/powerpoint/2010/main" val="227318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xmlns="" id="{CFAA3BD3-B6C9-4036-B844-B5E927313EE9}"/>
              </a:ext>
            </a:extLst>
          </p:cNvPr>
          <p:cNvSpPr>
            <a:spLocks noGrp="1"/>
          </p:cNvSpPr>
          <p:nvPr>
            <p:ph type="title"/>
          </p:nvPr>
        </p:nvSpPr>
        <p:spPr>
          <a:xfrm>
            <a:off x="1210015" y="548523"/>
            <a:ext cx="4436269" cy="251209"/>
          </a:xfrm>
        </p:spPr>
        <p:txBody>
          <a:bodyPr>
            <a:normAutofit fontScale="90000"/>
          </a:bodyPr>
          <a:lstStyle/>
          <a:p>
            <a:r>
              <a:rPr lang="en-US" b="1" dirty="0"/>
              <a:t>CONSULTING/WORK, CONT</a:t>
            </a:r>
            <a:r>
              <a:rPr lang="en-US" dirty="0"/>
              <a:t>.</a:t>
            </a:r>
          </a:p>
        </p:txBody>
      </p:sp>
      <p:sp>
        <p:nvSpPr>
          <p:cNvPr id="39" name="Rectangle 38">
            <a:extLst>
              <a:ext uri="{FF2B5EF4-FFF2-40B4-BE49-F238E27FC236}">
                <a16:creationId xmlns:a16="http://schemas.microsoft.com/office/drawing/2014/main" xmlns="" id="{1014F80B-BAD1-4C0A-9100-FE21E9FEC8B6}"/>
              </a:ext>
            </a:extLst>
          </p:cNvPr>
          <p:cNvSpPr/>
          <p:nvPr/>
        </p:nvSpPr>
        <p:spPr>
          <a:xfrm>
            <a:off x="245476" y="938095"/>
            <a:ext cx="6235104" cy="637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61A24F70-A5A5-44B2-9A68-EA2A032434A4}"/>
              </a:ext>
            </a:extLst>
          </p:cNvPr>
          <p:cNvSpPr/>
          <p:nvPr/>
        </p:nvSpPr>
        <p:spPr>
          <a:xfrm>
            <a:off x="245476" y="4646073"/>
            <a:ext cx="6235256" cy="24864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xmlns="" id="{D2EDECA5-6B76-48FF-A0E7-59B10048FC20}"/>
              </a:ext>
            </a:extLst>
          </p:cNvPr>
          <p:cNvSpPr txBox="1"/>
          <p:nvPr/>
        </p:nvSpPr>
        <p:spPr>
          <a:xfrm>
            <a:off x="335790" y="1360504"/>
            <a:ext cx="5960679" cy="523220"/>
          </a:xfrm>
          <a:prstGeom prst="rect">
            <a:avLst/>
          </a:prstGeom>
          <a:noFill/>
        </p:spPr>
        <p:txBody>
          <a:bodyPr wrap="square" rtlCol="0">
            <a:spAutoFit/>
          </a:bodyPr>
          <a:lstStyle/>
          <a:p>
            <a:endParaRPr lang="en-US" dirty="0">
              <a:solidFill>
                <a:srgbClr val="0070C0"/>
              </a:solidFill>
            </a:endParaRPr>
          </a:p>
          <a:p>
            <a:endParaRPr lang="en-US" sz="1000" dirty="0"/>
          </a:p>
        </p:txBody>
      </p:sp>
      <p:sp>
        <p:nvSpPr>
          <p:cNvPr id="28" name="Rectangle 27">
            <a:extLst>
              <a:ext uri="{FF2B5EF4-FFF2-40B4-BE49-F238E27FC236}">
                <a16:creationId xmlns:a16="http://schemas.microsoft.com/office/drawing/2014/main" xmlns="" id="{003A7597-95AF-478E-8288-AF97CF282506}"/>
              </a:ext>
            </a:extLst>
          </p:cNvPr>
          <p:cNvSpPr/>
          <p:nvPr/>
        </p:nvSpPr>
        <p:spPr>
          <a:xfrm>
            <a:off x="245324" y="7137751"/>
            <a:ext cx="6235256" cy="19495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xmlns="" id="{D48BC162-7520-42F3-863D-EF32BBD1B145}"/>
              </a:ext>
            </a:extLst>
          </p:cNvPr>
          <p:cNvPicPr>
            <a:picLocks noChangeAspect="1"/>
          </p:cNvPicPr>
          <p:nvPr/>
        </p:nvPicPr>
        <p:blipFill>
          <a:blip r:embed="rId2"/>
          <a:stretch>
            <a:fillRect/>
          </a:stretch>
        </p:blipFill>
        <p:spPr>
          <a:xfrm>
            <a:off x="2506740" y="1115368"/>
            <a:ext cx="3573857" cy="200897"/>
          </a:xfrm>
          <a:prstGeom prst="rect">
            <a:avLst/>
          </a:prstGeom>
        </p:spPr>
      </p:pic>
      <p:sp>
        <p:nvSpPr>
          <p:cNvPr id="11" name="Rectangle 10">
            <a:extLst>
              <a:ext uri="{FF2B5EF4-FFF2-40B4-BE49-F238E27FC236}">
                <a16:creationId xmlns:a16="http://schemas.microsoft.com/office/drawing/2014/main" xmlns="" id="{B9073CFD-C6B9-4C8B-B676-3B8EE3822F60}"/>
              </a:ext>
            </a:extLst>
          </p:cNvPr>
          <p:cNvSpPr/>
          <p:nvPr/>
        </p:nvSpPr>
        <p:spPr>
          <a:xfrm>
            <a:off x="3340100" y="996951"/>
            <a:ext cx="984250" cy="43988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xmlns="" id="{F9D991BA-5B57-492E-8477-1E88F3E6D0FB}"/>
              </a:ext>
            </a:extLst>
          </p:cNvPr>
          <p:cNvSpPr txBox="1"/>
          <p:nvPr/>
        </p:nvSpPr>
        <p:spPr>
          <a:xfrm>
            <a:off x="2791553" y="7407160"/>
            <a:ext cx="2684709" cy="338554"/>
          </a:xfrm>
          <a:prstGeom prst="rect">
            <a:avLst/>
          </a:prstGeom>
          <a:noFill/>
        </p:spPr>
        <p:txBody>
          <a:bodyPr wrap="none" rtlCol="0">
            <a:spAutoFit/>
          </a:bodyPr>
          <a:lstStyle/>
          <a:p>
            <a:r>
              <a:rPr lang="en-US" sz="1600" dirty="0">
                <a:solidFill>
                  <a:schemeClr val="accent1">
                    <a:lumMod val="75000"/>
                  </a:schemeClr>
                </a:solidFill>
              </a:rPr>
              <a:t>Learn about Kate’s experience</a:t>
            </a:r>
          </a:p>
        </p:txBody>
      </p:sp>
      <p:pic>
        <p:nvPicPr>
          <p:cNvPr id="18" name="Picture 17">
            <a:extLst>
              <a:ext uri="{FF2B5EF4-FFF2-40B4-BE49-F238E27FC236}">
                <a16:creationId xmlns:a16="http://schemas.microsoft.com/office/drawing/2014/main" xmlns="" id="{ACF806D0-9A11-4EA4-BCF6-76419D40CE46}"/>
              </a:ext>
            </a:extLst>
          </p:cNvPr>
          <p:cNvPicPr>
            <a:picLocks noChangeAspect="1"/>
          </p:cNvPicPr>
          <p:nvPr/>
        </p:nvPicPr>
        <p:blipFill>
          <a:blip r:embed="rId3"/>
          <a:stretch>
            <a:fillRect/>
          </a:stretch>
        </p:blipFill>
        <p:spPr>
          <a:xfrm>
            <a:off x="245324" y="7164729"/>
            <a:ext cx="1946379" cy="1927789"/>
          </a:xfrm>
          <a:prstGeom prst="rect">
            <a:avLst/>
          </a:prstGeom>
        </p:spPr>
      </p:pic>
      <p:sp>
        <p:nvSpPr>
          <p:cNvPr id="19" name="TextBox 18">
            <a:extLst>
              <a:ext uri="{FF2B5EF4-FFF2-40B4-BE49-F238E27FC236}">
                <a16:creationId xmlns:a16="http://schemas.microsoft.com/office/drawing/2014/main" xmlns="" id="{4B448AF3-C318-46F3-9E87-B962B70D2A39}"/>
              </a:ext>
            </a:extLst>
          </p:cNvPr>
          <p:cNvSpPr txBox="1"/>
          <p:nvPr/>
        </p:nvSpPr>
        <p:spPr>
          <a:xfrm>
            <a:off x="2807187" y="8083759"/>
            <a:ext cx="3609245" cy="830997"/>
          </a:xfrm>
          <a:prstGeom prst="rect">
            <a:avLst/>
          </a:prstGeom>
          <a:noFill/>
        </p:spPr>
        <p:txBody>
          <a:bodyPr wrap="square" rtlCol="0">
            <a:spAutoFit/>
          </a:bodyPr>
          <a:lstStyle/>
          <a:p>
            <a:r>
              <a:rPr lang="en-US" sz="1600" dirty="0">
                <a:solidFill>
                  <a:schemeClr val="accent1">
                    <a:lumMod val="75000"/>
                  </a:schemeClr>
                </a:solidFill>
              </a:rPr>
              <a:t>Read Kate’s writing on sustainability, customer centricity and stakeholder system strategy. </a:t>
            </a:r>
          </a:p>
        </p:txBody>
      </p:sp>
      <p:sp>
        <p:nvSpPr>
          <p:cNvPr id="21" name="Rectangle 20">
            <a:extLst>
              <a:ext uri="{FF2B5EF4-FFF2-40B4-BE49-F238E27FC236}">
                <a16:creationId xmlns:a16="http://schemas.microsoft.com/office/drawing/2014/main" xmlns="" id="{4101C92F-4BA7-42D3-9A2B-BC6CC12F7E97}"/>
              </a:ext>
            </a:extLst>
          </p:cNvPr>
          <p:cNvSpPr/>
          <p:nvPr/>
        </p:nvSpPr>
        <p:spPr>
          <a:xfrm>
            <a:off x="377269" y="5453127"/>
            <a:ext cx="1753716" cy="1466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xmlns="" id="{69CF1CF8-9DD5-402E-B12A-CDA513C4B3A8}"/>
              </a:ext>
            </a:extLst>
          </p:cNvPr>
          <p:cNvSpPr/>
          <p:nvPr/>
        </p:nvSpPr>
        <p:spPr>
          <a:xfrm>
            <a:off x="2413249" y="5454538"/>
            <a:ext cx="1753716" cy="1466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xmlns="" id="{A243D0FD-00C5-4946-83D6-BDA5CF792087}"/>
              </a:ext>
            </a:extLst>
          </p:cNvPr>
          <p:cNvSpPr/>
          <p:nvPr/>
        </p:nvSpPr>
        <p:spPr>
          <a:xfrm>
            <a:off x="4459311" y="5453127"/>
            <a:ext cx="1753716" cy="1466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xmlns="" id="{3403478B-8F48-4BB3-8590-0A9960717638}"/>
              </a:ext>
            </a:extLst>
          </p:cNvPr>
          <p:cNvSpPr txBox="1"/>
          <p:nvPr/>
        </p:nvSpPr>
        <p:spPr>
          <a:xfrm>
            <a:off x="2417070" y="4746388"/>
            <a:ext cx="2022157" cy="369332"/>
          </a:xfrm>
          <a:prstGeom prst="rect">
            <a:avLst/>
          </a:prstGeom>
          <a:noFill/>
        </p:spPr>
        <p:txBody>
          <a:bodyPr wrap="none" rtlCol="0">
            <a:spAutoFit/>
          </a:bodyPr>
          <a:lstStyle/>
          <a:p>
            <a:r>
              <a:rPr lang="en-US" b="1" dirty="0"/>
              <a:t>Consulting Services</a:t>
            </a:r>
          </a:p>
        </p:txBody>
      </p:sp>
      <p:sp>
        <p:nvSpPr>
          <p:cNvPr id="27" name="Rectangle 26">
            <a:extLst>
              <a:ext uri="{FF2B5EF4-FFF2-40B4-BE49-F238E27FC236}">
                <a16:creationId xmlns:a16="http://schemas.microsoft.com/office/drawing/2014/main" xmlns="" id="{010F6B45-6DC8-4309-9631-C65CD7DAE97E}"/>
              </a:ext>
            </a:extLst>
          </p:cNvPr>
          <p:cNvSpPr/>
          <p:nvPr/>
        </p:nvSpPr>
        <p:spPr>
          <a:xfrm>
            <a:off x="250132" y="1594577"/>
            <a:ext cx="6235256" cy="3046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xmlns="" id="{C2108F73-E181-4117-81D9-A0A20BA3DB9B}"/>
              </a:ext>
            </a:extLst>
          </p:cNvPr>
          <p:cNvSpPr txBox="1"/>
          <p:nvPr/>
        </p:nvSpPr>
        <p:spPr>
          <a:xfrm>
            <a:off x="2271511" y="1674574"/>
            <a:ext cx="2022157" cy="369332"/>
          </a:xfrm>
          <a:prstGeom prst="rect">
            <a:avLst/>
          </a:prstGeom>
          <a:noFill/>
        </p:spPr>
        <p:txBody>
          <a:bodyPr wrap="square" rtlCol="0">
            <a:spAutoFit/>
          </a:bodyPr>
          <a:lstStyle/>
          <a:p>
            <a:pPr algn="ctr"/>
            <a:r>
              <a:rPr lang="en-US" b="1" dirty="0"/>
              <a:t>Clients</a:t>
            </a:r>
          </a:p>
        </p:txBody>
      </p:sp>
      <p:sp>
        <p:nvSpPr>
          <p:cNvPr id="8" name="TextBox 7">
            <a:extLst>
              <a:ext uri="{FF2B5EF4-FFF2-40B4-BE49-F238E27FC236}">
                <a16:creationId xmlns:a16="http://schemas.microsoft.com/office/drawing/2014/main" xmlns="" id="{3BEDAE86-B1D1-41B5-AAD8-88AFDB8FFD3F}"/>
              </a:ext>
            </a:extLst>
          </p:cNvPr>
          <p:cNvSpPr txBox="1"/>
          <p:nvPr/>
        </p:nvSpPr>
        <p:spPr>
          <a:xfrm>
            <a:off x="1836194" y="4251552"/>
            <a:ext cx="3456780" cy="307777"/>
          </a:xfrm>
          <a:prstGeom prst="rect">
            <a:avLst/>
          </a:prstGeom>
          <a:noFill/>
        </p:spPr>
        <p:txBody>
          <a:bodyPr wrap="none" rtlCol="0">
            <a:spAutoFit/>
          </a:bodyPr>
          <a:lstStyle/>
          <a:p>
            <a:r>
              <a:rPr lang="en-US" sz="1400" b="1" dirty="0"/>
              <a:t>[Add row of client logos here when you can]</a:t>
            </a:r>
          </a:p>
        </p:txBody>
      </p:sp>
      <p:sp>
        <p:nvSpPr>
          <p:cNvPr id="9" name="TextBox 8">
            <a:extLst>
              <a:ext uri="{FF2B5EF4-FFF2-40B4-BE49-F238E27FC236}">
                <a16:creationId xmlns:a16="http://schemas.microsoft.com/office/drawing/2014/main" xmlns="" id="{E43ECD91-3F07-4195-B80E-6D2A9319C43F}"/>
              </a:ext>
            </a:extLst>
          </p:cNvPr>
          <p:cNvSpPr txBox="1"/>
          <p:nvPr/>
        </p:nvSpPr>
        <p:spPr>
          <a:xfrm>
            <a:off x="355754" y="2029095"/>
            <a:ext cx="6144790" cy="2246769"/>
          </a:xfrm>
          <a:prstGeom prst="rect">
            <a:avLst/>
          </a:prstGeom>
          <a:noFill/>
        </p:spPr>
        <p:txBody>
          <a:bodyPr wrap="square" rtlCol="0">
            <a:spAutoFit/>
          </a:bodyPr>
          <a:lstStyle/>
          <a:p>
            <a:r>
              <a:rPr lang="en-US" sz="1400" dirty="0"/>
              <a:t>Kate consults primarily with corporate clients based in the U.S. She works directly with CEOS and members of their executive teams who lead key functions. </a:t>
            </a:r>
          </a:p>
          <a:p>
            <a:endParaRPr lang="en-US" sz="1400" dirty="0"/>
          </a:p>
          <a:p>
            <a:endParaRPr lang="en-US" sz="1400" dirty="0"/>
          </a:p>
          <a:p>
            <a:endParaRPr lang="en-US" sz="1400" dirty="0"/>
          </a:p>
          <a:p>
            <a:endParaRPr lang="en-US" sz="1400" dirty="0"/>
          </a:p>
          <a:p>
            <a:endParaRPr lang="en-US" sz="1400" dirty="0"/>
          </a:p>
          <a:p>
            <a:r>
              <a:rPr lang="en-US" sz="1400" dirty="0"/>
              <a:t>Companies are most successful with this work when they are high-trust, relationship-driven organizations with a long-term orientation and guided by a set of core values. Most clients have some ESG and CSR initiatives in place.</a:t>
            </a:r>
          </a:p>
        </p:txBody>
      </p:sp>
      <p:sp>
        <p:nvSpPr>
          <p:cNvPr id="12" name="TextBox 11">
            <a:extLst>
              <a:ext uri="{FF2B5EF4-FFF2-40B4-BE49-F238E27FC236}">
                <a16:creationId xmlns:a16="http://schemas.microsoft.com/office/drawing/2014/main" xmlns="" id="{324DDE9E-2894-475A-BAE9-FFA560126068}"/>
              </a:ext>
            </a:extLst>
          </p:cNvPr>
          <p:cNvSpPr txBox="1"/>
          <p:nvPr/>
        </p:nvSpPr>
        <p:spPr>
          <a:xfrm>
            <a:off x="2630898" y="5654046"/>
            <a:ext cx="1418402" cy="1200329"/>
          </a:xfrm>
          <a:prstGeom prst="rect">
            <a:avLst/>
          </a:prstGeom>
          <a:noFill/>
        </p:spPr>
        <p:txBody>
          <a:bodyPr wrap="none" rtlCol="0">
            <a:spAutoFit/>
          </a:bodyPr>
          <a:lstStyle/>
          <a:p>
            <a:pPr algn="ctr"/>
            <a:r>
              <a:rPr lang="en-US" b="1" dirty="0"/>
              <a:t>Stakeholder</a:t>
            </a:r>
          </a:p>
          <a:p>
            <a:pPr algn="ctr"/>
            <a:r>
              <a:rPr lang="en-US" b="1" dirty="0"/>
              <a:t>Engagement </a:t>
            </a:r>
            <a:br>
              <a:rPr lang="en-US" b="1" dirty="0"/>
            </a:br>
            <a:r>
              <a:rPr lang="en-US" b="1" dirty="0"/>
              <a:t>Strategy &amp; </a:t>
            </a:r>
          </a:p>
          <a:p>
            <a:pPr algn="ctr"/>
            <a:r>
              <a:rPr lang="en-US" b="1" dirty="0"/>
              <a:t>Design</a:t>
            </a:r>
          </a:p>
        </p:txBody>
      </p:sp>
      <p:sp>
        <p:nvSpPr>
          <p:cNvPr id="31" name="TextBox 30">
            <a:extLst>
              <a:ext uri="{FF2B5EF4-FFF2-40B4-BE49-F238E27FC236}">
                <a16:creationId xmlns:a16="http://schemas.microsoft.com/office/drawing/2014/main" xmlns="" id="{D8655BAD-1CB2-4165-94BF-E0D2A7959B2E}"/>
              </a:ext>
            </a:extLst>
          </p:cNvPr>
          <p:cNvSpPr txBox="1"/>
          <p:nvPr/>
        </p:nvSpPr>
        <p:spPr>
          <a:xfrm>
            <a:off x="4611810" y="5669909"/>
            <a:ext cx="1512830" cy="923330"/>
          </a:xfrm>
          <a:prstGeom prst="rect">
            <a:avLst/>
          </a:prstGeom>
          <a:noFill/>
        </p:spPr>
        <p:txBody>
          <a:bodyPr wrap="square" rtlCol="0">
            <a:spAutoFit/>
          </a:bodyPr>
          <a:lstStyle/>
          <a:p>
            <a:pPr algn="ctr"/>
            <a:r>
              <a:rPr lang="en-US" b="1" dirty="0"/>
              <a:t>Partnership &amp;  </a:t>
            </a:r>
            <a:br>
              <a:rPr lang="en-US" b="1" dirty="0"/>
            </a:br>
            <a:r>
              <a:rPr lang="en-US" b="1" dirty="0"/>
              <a:t>Execution Guidance</a:t>
            </a:r>
          </a:p>
        </p:txBody>
      </p:sp>
      <p:sp>
        <p:nvSpPr>
          <p:cNvPr id="32" name="TextBox 31">
            <a:extLst>
              <a:ext uri="{FF2B5EF4-FFF2-40B4-BE49-F238E27FC236}">
                <a16:creationId xmlns:a16="http://schemas.microsoft.com/office/drawing/2014/main" xmlns="" id="{FF288E0F-132F-4232-9AA3-DE4AA18E2403}"/>
              </a:ext>
            </a:extLst>
          </p:cNvPr>
          <p:cNvSpPr txBox="1"/>
          <p:nvPr/>
        </p:nvSpPr>
        <p:spPr>
          <a:xfrm>
            <a:off x="545159" y="5669909"/>
            <a:ext cx="1407854" cy="1200329"/>
          </a:xfrm>
          <a:prstGeom prst="rect">
            <a:avLst/>
          </a:prstGeom>
          <a:noFill/>
        </p:spPr>
        <p:txBody>
          <a:bodyPr wrap="square" rtlCol="0">
            <a:spAutoFit/>
          </a:bodyPr>
          <a:lstStyle/>
          <a:p>
            <a:pPr algn="ctr"/>
            <a:r>
              <a:rPr lang="en-US" b="1" dirty="0"/>
              <a:t>Stakeholder Audits,  Mapping, &amp; Assessments </a:t>
            </a:r>
          </a:p>
        </p:txBody>
      </p:sp>
      <p:graphicFrame>
        <p:nvGraphicFramePr>
          <p:cNvPr id="33" name="Table 32">
            <a:extLst>
              <a:ext uri="{FF2B5EF4-FFF2-40B4-BE49-F238E27FC236}">
                <a16:creationId xmlns:a16="http://schemas.microsoft.com/office/drawing/2014/main" xmlns="" id="{1CE133FB-F818-49F6-94A6-2FBA08A0F1AA}"/>
              </a:ext>
            </a:extLst>
          </p:cNvPr>
          <p:cNvGraphicFramePr>
            <a:graphicFrameLocks noGrp="1"/>
          </p:cNvGraphicFramePr>
          <p:nvPr>
            <p:extLst>
              <p:ext uri="{D42A27DB-BD31-4B8C-83A1-F6EECF244321}">
                <p14:modId xmlns:p14="http://schemas.microsoft.com/office/powerpoint/2010/main" val="2864503049"/>
              </p:ext>
            </p:extLst>
          </p:nvPr>
        </p:nvGraphicFramePr>
        <p:xfrm>
          <a:off x="245324" y="2536794"/>
          <a:ext cx="5952808" cy="1036319"/>
        </p:xfrm>
        <a:graphic>
          <a:graphicData uri="http://schemas.openxmlformats.org/drawingml/2006/table">
            <a:tbl>
              <a:tblPr firstRow="1" bandRow="1">
                <a:tableStyleId>{5C22544A-7EE6-4342-B048-85BDC9FD1C3A}</a:tableStyleId>
              </a:tblPr>
              <a:tblGrid>
                <a:gridCol w="1488202">
                  <a:extLst>
                    <a:ext uri="{9D8B030D-6E8A-4147-A177-3AD203B41FA5}">
                      <a16:colId xmlns:a16="http://schemas.microsoft.com/office/drawing/2014/main" xmlns="" val="838498411"/>
                    </a:ext>
                  </a:extLst>
                </a:gridCol>
                <a:gridCol w="1488202">
                  <a:extLst>
                    <a:ext uri="{9D8B030D-6E8A-4147-A177-3AD203B41FA5}">
                      <a16:colId xmlns:a16="http://schemas.microsoft.com/office/drawing/2014/main" xmlns="" val="2957061889"/>
                    </a:ext>
                  </a:extLst>
                </a:gridCol>
                <a:gridCol w="1488202">
                  <a:extLst>
                    <a:ext uri="{9D8B030D-6E8A-4147-A177-3AD203B41FA5}">
                      <a16:colId xmlns:a16="http://schemas.microsoft.com/office/drawing/2014/main" xmlns="" val="1596579665"/>
                    </a:ext>
                  </a:extLst>
                </a:gridCol>
                <a:gridCol w="1488202">
                  <a:extLst>
                    <a:ext uri="{9D8B030D-6E8A-4147-A177-3AD203B41FA5}">
                      <a16:colId xmlns:a16="http://schemas.microsoft.com/office/drawing/2014/main" xmlns="" val="2666812431"/>
                    </a:ext>
                  </a:extLst>
                </a:gridCol>
              </a:tblGrid>
              <a:tr h="421806">
                <a:tc>
                  <a:txBody>
                    <a:bodyPr/>
                    <a:lstStyle/>
                    <a:p>
                      <a:pPr algn="ctr"/>
                      <a:r>
                        <a:rPr lang="en-US" sz="1400" b="0" dirty="0">
                          <a:solidFill>
                            <a:schemeClr val="tx1"/>
                          </a:solidFill>
                        </a:rPr>
                        <a:t>Strategy</a:t>
                      </a:r>
                    </a:p>
                  </a:txBody>
                  <a:tcPr>
                    <a:noFill/>
                  </a:tcPr>
                </a:tc>
                <a:tc>
                  <a:txBody>
                    <a:bodyPr/>
                    <a:lstStyle/>
                    <a:p>
                      <a:pPr algn="ctr"/>
                      <a:r>
                        <a:rPr lang="en-US" sz="1400" b="0" dirty="0">
                          <a:solidFill>
                            <a:schemeClr val="tx1"/>
                          </a:solidFill>
                        </a:rPr>
                        <a:t>Customer Engagement</a:t>
                      </a:r>
                    </a:p>
                  </a:txBody>
                  <a:tcPr>
                    <a:noFill/>
                  </a:tcPr>
                </a:tc>
                <a:tc>
                  <a:txBody>
                    <a:bodyPr/>
                    <a:lstStyle/>
                    <a:p>
                      <a:pPr algn="ctr"/>
                      <a:r>
                        <a:rPr lang="en-US" sz="1400" b="0" dirty="0">
                          <a:solidFill>
                            <a:schemeClr val="tx1"/>
                          </a:solidFill>
                        </a:rPr>
                        <a:t>ESG</a:t>
                      </a:r>
                    </a:p>
                  </a:txBody>
                  <a:tcPr>
                    <a:noFill/>
                  </a:tcPr>
                </a:tc>
                <a:tc>
                  <a:txBody>
                    <a:bodyPr/>
                    <a:lstStyle/>
                    <a:p>
                      <a:pPr algn="ctr"/>
                      <a:r>
                        <a:rPr lang="en-US" sz="1400" b="0" dirty="0">
                          <a:solidFill>
                            <a:schemeClr val="tx1"/>
                          </a:solidFill>
                        </a:rPr>
                        <a:t>CSR</a:t>
                      </a:r>
                    </a:p>
                  </a:txBody>
                  <a:tcPr>
                    <a:noFill/>
                  </a:tcPr>
                </a:tc>
                <a:extLst>
                  <a:ext uri="{0D108BD9-81ED-4DB2-BD59-A6C34878D82A}">
                    <a16:rowId xmlns:a16="http://schemas.microsoft.com/office/drawing/2014/main" xmlns="" val="1536508308"/>
                  </a:ext>
                </a:extLst>
              </a:tr>
              <a:tr h="370840">
                <a:tc>
                  <a:txBody>
                    <a:bodyPr/>
                    <a:lstStyle/>
                    <a:p>
                      <a:pPr algn="ctr"/>
                      <a:r>
                        <a:rPr lang="en-US" sz="1400" b="0" dirty="0">
                          <a:solidFill>
                            <a:schemeClr val="tx1"/>
                          </a:solidFill>
                        </a:rPr>
                        <a:t>Employee Relations</a:t>
                      </a:r>
                    </a:p>
                  </a:txBody>
                  <a:tcPr>
                    <a:noFill/>
                  </a:tcPr>
                </a:tc>
                <a:tc>
                  <a:txBody>
                    <a:bodyPr/>
                    <a:lstStyle/>
                    <a:p>
                      <a:pPr algn="ctr"/>
                      <a:r>
                        <a:rPr lang="en-US" sz="1400" b="0" dirty="0">
                          <a:solidFill>
                            <a:schemeClr val="tx1"/>
                          </a:solidFill>
                        </a:rPr>
                        <a:t>Culture</a:t>
                      </a:r>
                    </a:p>
                  </a:txBody>
                  <a:tcPr>
                    <a:noFill/>
                  </a:tcPr>
                </a:tc>
                <a:tc>
                  <a:txBody>
                    <a:bodyPr/>
                    <a:lstStyle/>
                    <a:p>
                      <a:pPr algn="ctr"/>
                      <a:r>
                        <a:rPr lang="en-US" sz="1400" b="0" dirty="0">
                          <a:solidFill>
                            <a:schemeClr val="tx1"/>
                          </a:solidFill>
                        </a:rPr>
                        <a:t>R&amp;D</a:t>
                      </a:r>
                    </a:p>
                  </a:txBody>
                  <a:tcPr>
                    <a:noFill/>
                  </a:tcPr>
                </a:tc>
                <a:tc>
                  <a:txBody>
                    <a:bodyPr/>
                    <a:lstStyle/>
                    <a:p>
                      <a:pPr algn="ctr"/>
                      <a:r>
                        <a:rPr lang="en-US" sz="1400" b="0" dirty="0">
                          <a:solidFill>
                            <a:schemeClr val="tx1"/>
                          </a:solidFill>
                        </a:rPr>
                        <a:t>Sustainability</a:t>
                      </a:r>
                    </a:p>
                  </a:txBody>
                  <a:tcPr>
                    <a:noFill/>
                  </a:tcPr>
                </a:tc>
                <a:extLst>
                  <a:ext uri="{0D108BD9-81ED-4DB2-BD59-A6C34878D82A}">
                    <a16:rowId xmlns:a16="http://schemas.microsoft.com/office/drawing/2014/main" xmlns="" val="2477955447"/>
                  </a:ext>
                </a:extLst>
              </a:tr>
            </a:tbl>
          </a:graphicData>
        </a:graphic>
      </p:graphicFrame>
    </p:spTree>
    <p:extLst>
      <p:ext uri="{BB962C8B-B14F-4D97-AF65-F5344CB8AC3E}">
        <p14:creationId xmlns:p14="http://schemas.microsoft.com/office/powerpoint/2010/main" val="22582802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6218</TotalTime>
  <Words>919</Words>
  <Application>Microsoft Macintosh PowerPoint</Application>
  <PresentationFormat>Letter Paper (8.5x11 in)</PresentationFormat>
  <Paragraphs>170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Kate Isaacs</vt:lpstr>
      <vt:lpstr>PowerPoint Presentation</vt:lpstr>
      <vt:lpstr>HIGH-LEVEL NAVIGATION</vt:lpstr>
      <vt:lpstr>HOME PAGE</vt:lpstr>
      <vt:lpstr>HOME PAGE, CONT.</vt:lpstr>
      <vt:lpstr>MEET KATE/ABOUT</vt:lpstr>
      <vt:lpstr>CONSULTING/WORK</vt:lpstr>
      <vt:lpstr>CONSULTING/WORK, CONT.</vt:lpstr>
      <vt:lpstr>CONSULTING/WORK, CONT.</vt:lpstr>
      <vt:lpstr>WRITING</vt:lpstr>
      <vt:lpstr>CONTENT SUB-PAGE FOR BLOG POSTS</vt:lpstr>
      <vt:lpstr>CONTACT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Gwen Gulick</dc:creator>
  <cp:lastModifiedBy>Kate Isaacs</cp:lastModifiedBy>
  <cp:revision>167</cp:revision>
  <cp:lastPrinted>2018-07-19T15:41:14Z</cp:lastPrinted>
  <dcterms:created xsi:type="dcterms:W3CDTF">2018-04-13T13:57:57Z</dcterms:created>
  <dcterms:modified xsi:type="dcterms:W3CDTF">2018-07-25T20:15:26Z</dcterms:modified>
</cp:coreProperties>
</file>